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335" r:id="rId3"/>
    <p:sldId id="334" r:id="rId4"/>
    <p:sldId id="271" r:id="rId5"/>
    <p:sldId id="259" r:id="rId6"/>
    <p:sldId id="262" r:id="rId7"/>
    <p:sldId id="329" r:id="rId8"/>
    <p:sldId id="277" r:id="rId9"/>
    <p:sldId id="276" r:id="rId10"/>
    <p:sldId id="260" r:id="rId11"/>
    <p:sldId id="288" r:id="rId12"/>
    <p:sldId id="331" r:id="rId13"/>
    <p:sldId id="318" r:id="rId14"/>
    <p:sldId id="290" r:id="rId15"/>
    <p:sldId id="286" r:id="rId16"/>
    <p:sldId id="289" r:id="rId17"/>
    <p:sldId id="320" r:id="rId18"/>
    <p:sldId id="321" r:id="rId19"/>
    <p:sldId id="279" r:id="rId20"/>
    <p:sldId id="322" r:id="rId21"/>
    <p:sldId id="332" r:id="rId22"/>
    <p:sldId id="280" r:id="rId23"/>
    <p:sldId id="283" r:id="rId24"/>
    <p:sldId id="324" r:id="rId25"/>
    <p:sldId id="284" r:id="rId26"/>
    <p:sldId id="285" r:id="rId27"/>
    <p:sldId id="327" r:id="rId28"/>
    <p:sldId id="328" r:id="rId29"/>
    <p:sldId id="325" r:id="rId30"/>
    <p:sldId id="326" r:id="rId31"/>
    <p:sldId id="336" r:id="rId32"/>
    <p:sldId id="33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7E"/>
    <a:srgbClr val="FF6501"/>
    <a:srgbClr val="FF6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A77A2-D0E7-4ECD-815E-D2BBDE2894B9}" v="103" dt="2021-10-29T04:38:39.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67" autoAdjust="0"/>
    <p:restoredTop sz="95091"/>
  </p:normalViewPr>
  <p:slideViewPr>
    <p:cSldViewPr snapToGrid="0" snapToObjects="1">
      <p:cViewPr varScale="1">
        <p:scale>
          <a:sx n="119" d="100"/>
          <a:sy n="119"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CAA6-1FB1-EE48-960B-1E72926DC196}"/>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en-CN"/>
          </a:p>
        </p:txBody>
      </p:sp>
      <p:sp>
        <p:nvSpPr>
          <p:cNvPr id="3" name="Subtitle 2">
            <a:extLst>
              <a:ext uri="{FF2B5EF4-FFF2-40B4-BE49-F238E27FC236}">
                <a16:creationId xmlns:a16="http://schemas.microsoft.com/office/drawing/2014/main" id="{1438E292-BCF2-3741-BC21-BBE373C745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en-CN"/>
          </a:p>
        </p:txBody>
      </p:sp>
      <p:sp>
        <p:nvSpPr>
          <p:cNvPr id="4" name="Date Placeholder 3">
            <a:extLst>
              <a:ext uri="{FF2B5EF4-FFF2-40B4-BE49-F238E27FC236}">
                <a16:creationId xmlns:a16="http://schemas.microsoft.com/office/drawing/2014/main" id="{1527BD8C-6757-FE40-9483-4F2D65D0CB3B}"/>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5" name="Footer Placeholder 4">
            <a:extLst>
              <a:ext uri="{FF2B5EF4-FFF2-40B4-BE49-F238E27FC236}">
                <a16:creationId xmlns:a16="http://schemas.microsoft.com/office/drawing/2014/main" id="{F9888450-2AAB-6046-89D6-F7D31E10EA31}"/>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1B7E0619-499D-3B41-A10A-9560993A3AF0}"/>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63677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2B83-48A1-7B4A-880D-E0E5DEF47201}"/>
              </a:ext>
            </a:extLst>
          </p:cNvPr>
          <p:cNvSpPr>
            <a:spLocks noGrp="1"/>
          </p:cNvSpPr>
          <p:nvPr>
            <p:ph type="title"/>
          </p:nvPr>
        </p:nvSpPr>
        <p:spPr/>
        <p:txBody>
          <a:bodyPr/>
          <a:lstStyle/>
          <a:p>
            <a:r>
              <a:rPr kumimoji="1" lang="en-US" altLang="zh-CN"/>
              <a:t>Click to edit Master title style</a:t>
            </a:r>
            <a:endParaRPr kumimoji="1" lang="en-CN"/>
          </a:p>
        </p:txBody>
      </p:sp>
      <p:sp>
        <p:nvSpPr>
          <p:cNvPr id="3" name="Vertical Text Placeholder 2">
            <a:extLst>
              <a:ext uri="{FF2B5EF4-FFF2-40B4-BE49-F238E27FC236}">
                <a16:creationId xmlns:a16="http://schemas.microsoft.com/office/drawing/2014/main" id="{12EE65C0-C858-4648-A37A-B677129935E7}"/>
              </a:ext>
            </a:extLst>
          </p:cNvPr>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104123BF-6619-4A4B-8458-9FFF2BD48E42}"/>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5" name="Footer Placeholder 4">
            <a:extLst>
              <a:ext uri="{FF2B5EF4-FFF2-40B4-BE49-F238E27FC236}">
                <a16:creationId xmlns:a16="http://schemas.microsoft.com/office/drawing/2014/main" id="{BE8C9C3F-5EF5-884F-9418-EAD4DE0039E9}"/>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831CCAE4-0218-974B-A731-99A4E81CB9AB}"/>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2603756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AEA4D7-8CFC-7442-AD47-291A8A4E2847}"/>
              </a:ext>
            </a:extLst>
          </p:cNvPr>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en-CN"/>
          </a:p>
        </p:txBody>
      </p:sp>
      <p:sp>
        <p:nvSpPr>
          <p:cNvPr id="3" name="Vertical Text Placeholder 2">
            <a:extLst>
              <a:ext uri="{FF2B5EF4-FFF2-40B4-BE49-F238E27FC236}">
                <a16:creationId xmlns:a16="http://schemas.microsoft.com/office/drawing/2014/main" id="{1EAC9550-0DA8-2B4D-961F-F3940A849CF2}"/>
              </a:ext>
            </a:extLst>
          </p:cNvPr>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B5CD48AA-B64D-DA41-A521-3D5FE77D2FC9}"/>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5" name="Footer Placeholder 4">
            <a:extLst>
              <a:ext uri="{FF2B5EF4-FFF2-40B4-BE49-F238E27FC236}">
                <a16:creationId xmlns:a16="http://schemas.microsoft.com/office/drawing/2014/main" id="{A2B312C5-47B0-6541-BA83-9781E21CEE5B}"/>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D5523EEC-1E9D-2044-A3A6-CD6245769AD3}"/>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2942235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A8D0-046D-E941-A271-9A84090AE545}"/>
              </a:ext>
            </a:extLst>
          </p:cNvPr>
          <p:cNvSpPr>
            <a:spLocks noGrp="1"/>
          </p:cNvSpPr>
          <p:nvPr>
            <p:ph type="title"/>
          </p:nvPr>
        </p:nvSpPr>
        <p:spPr/>
        <p:txBody>
          <a:bodyPr/>
          <a:lstStyle/>
          <a:p>
            <a:r>
              <a:rPr kumimoji="1" lang="en-US" altLang="zh-CN"/>
              <a:t>Click to edit Master title style</a:t>
            </a:r>
            <a:endParaRPr kumimoji="1" lang="en-CN"/>
          </a:p>
        </p:txBody>
      </p:sp>
      <p:sp>
        <p:nvSpPr>
          <p:cNvPr id="3" name="Content Placeholder 2">
            <a:extLst>
              <a:ext uri="{FF2B5EF4-FFF2-40B4-BE49-F238E27FC236}">
                <a16:creationId xmlns:a16="http://schemas.microsoft.com/office/drawing/2014/main" id="{BD511F41-C825-5D49-BEAC-82957F3431CE}"/>
              </a:ext>
            </a:extLst>
          </p:cNvPr>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55D1869E-E0AC-FD45-AD2D-DDBEBF73C3C3}"/>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5" name="Footer Placeholder 4">
            <a:extLst>
              <a:ext uri="{FF2B5EF4-FFF2-40B4-BE49-F238E27FC236}">
                <a16:creationId xmlns:a16="http://schemas.microsoft.com/office/drawing/2014/main" id="{E7D36444-7518-D341-BD27-B1726A32E018}"/>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DC60D21B-C1FB-E648-8BC5-7AAAA5A4FA96}"/>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394147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5AEA8-A05F-224E-837C-077B0B441903}"/>
              </a:ext>
            </a:extLst>
          </p:cNvPr>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en-CN"/>
          </a:p>
        </p:txBody>
      </p:sp>
      <p:sp>
        <p:nvSpPr>
          <p:cNvPr id="3" name="Text Placeholder 2">
            <a:extLst>
              <a:ext uri="{FF2B5EF4-FFF2-40B4-BE49-F238E27FC236}">
                <a16:creationId xmlns:a16="http://schemas.microsoft.com/office/drawing/2014/main" id="{36D6B4D6-A4ED-654D-9568-72144FB487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Date Placeholder 3">
            <a:extLst>
              <a:ext uri="{FF2B5EF4-FFF2-40B4-BE49-F238E27FC236}">
                <a16:creationId xmlns:a16="http://schemas.microsoft.com/office/drawing/2014/main" id="{1C0DFC5D-BF50-D149-A98B-549FF8A38987}"/>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5" name="Footer Placeholder 4">
            <a:extLst>
              <a:ext uri="{FF2B5EF4-FFF2-40B4-BE49-F238E27FC236}">
                <a16:creationId xmlns:a16="http://schemas.microsoft.com/office/drawing/2014/main" id="{C383F92F-BDE1-A045-8B97-1E4F4B460F1F}"/>
              </a:ext>
            </a:extLst>
          </p:cNvPr>
          <p:cNvSpPr>
            <a:spLocks noGrp="1"/>
          </p:cNvSpPr>
          <p:nvPr>
            <p:ph type="ftr" sz="quarter" idx="11"/>
          </p:nvPr>
        </p:nvSpPr>
        <p:spPr/>
        <p:txBody>
          <a:bodyPr/>
          <a:lstStyle/>
          <a:p>
            <a:endParaRPr kumimoji="1" lang="en-CN"/>
          </a:p>
        </p:txBody>
      </p:sp>
      <p:sp>
        <p:nvSpPr>
          <p:cNvPr id="6" name="Slide Number Placeholder 5">
            <a:extLst>
              <a:ext uri="{FF2B5EF4-FFF2-40B4-BE49-F238E27FC236}">
                <a16:creationId xmlns:a16="http://schemas.microsoft.com/office/drawing/2014/main" id="{B9FD0541-0D17-9E44-8A6E-1A48DE9D9BF4}"/>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45340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A02A-A462-3742-A6A2-E7879BF9C4E8}"/>
              </a:ext>
            </a:extLst>
          </p:cNvPr>
          <p:cNvSpPr>
            <a:spLocks noGrp="1"/>
          </p:cNvSpPr>
          <p:nvPr>
            <p:ph type="title"/>
          </p:nvPr>
        </p:nvSpPr>
        <p:spPr/>
        <p:txBody>
          <a:bodyPr/>
          <a:lstStyle/>
          <a:p>
            <a:r>
              <a:rPr kumimoji="1" lang="en-US" altLang="zh-CN"/>
              <a:t>Click to edit Master title style</a:t>
            </a:r>
            <a:endParaRPr kumimoji="1" lang="en-CN"/>
          </a:p>
        </p:txBody>
      </p:sp>
      <p:sp>
        <p:nvSpPr>
          <p:cNvPr id="3" name="Content Placeholder 2">
            <a:extLst>
              <a:ext uri="{FF2B5EF4-FFF2-40B4-BE49-F238E27FC236}">
                <a16:creationId xmlns:a16="http://schemas.microsoft.com/office/drawing/2014/main" id="{891031E7-7C69-BD4A-B303-C1CF6C276B3A}"/>
              </a:ext>
            </a:extLst>
          </p:cNvPr>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Content Placeholder 3">
            <a:extLst>
              <a:ext uri="{FF2B5EF4-FFF2-40B4-BE49-F238E27FC236}">
                <a16:creationId xmlns:a16="http://schemas.microsoft.com/office/drawing/2014/main" id="{CAF05EA0-3B88-1E4E-846B-17844F3D13CE}"/>
              </a:ext>
            </a:extLst>
          </p:cNvPr>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5" name="Date Placeholder 4">
            <a:extLst>
              <a:ext uri="{FF2B5EF4-FFF2-40B4-BE49-F238E27FC236}">
                <a16:creationId xmlns:a16="http://schemas.microsoft.com/office/drawing/2014/main" id="{7544B4F5-5E55-9B4B-AE32-922BA62BA1F0}"/>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6" name="Footer Placeholder 5">
            <a:extLst>
              <a:ext uri="{FF2B5EF4-FFF2-40B4-BE49-F238E27FC236}">
                <a16:creationId xmlns:a16="http://schemas.microsoft.com/office/drawing/2014/main" id="{9110CAA9-5B6B-E247-9190-D24EE926655F}"/>
              </a:ext>
            </a:extLst>
          </p:cNvPr>
          <p:cNvSpPr>
            <a:spLocks noGrp="1"/>
          </p:cNvSpPr>
          <p:nvPr>
            <p:ph type="ftr" sz="quarter" idx="11"/>
          </p:nvPr>
        </p:nvSpPr>
        <p:spPr/>
        <p:txBody>
          <a:bodyPr/>
          <a:lstStyle/>
          <a:p>
            <a:endParaRPr kumimoji="1" lang="en-CN"/>
          </a:p>
        </p:txBody>
      </p:sp>
      <p:sp>
        <p:nvSpPr>
          <p:cNvPr id="7" name="Slide Number Placeholder 6">
            <a:extLst>
              <a:ext uri="{FF2B5EF4-FFF2-40B4-BE49-F238E27FC236}">
                <a16:creationId xmlns:a16="http://schemas.microsoft.com/office/drawing/2014/main" id="{6D29BD4F-9048-3C41-A993-4435605B6C49}"/>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5486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BADE-3FCD-7645-B4A4-72222D14F1C7}"/>
              </a:ext>
            </a:extLst>
          </p:cNvPr>
          <p:cNvSpPr>
            <a:spLocks noGrp="1"/>
          </p:cNvSpPr>
          <p:nvPr>
            <p:ph type="title"/>
          </p:nvPr>
        </p:nvSpPr>
        <p:spPr>
          <a:xfrm>
            <a:off x="839788" y="365125"/>
            <a:ext cx="10515600" cy="1325563"/>
          </a:xfrm>
        </p:spPr>
        <p:txBody>
          <a:bodyPr/>
          <a:lstStyle/>
          <a:p>
            <a:r>
              <a:rPr kumimoji="1" lang="en-US" altLang="zh-CN"/>
              <a:t>Click to edit Master title style</a:t>
            </a:r>
            <a:endParaRPr kumimoji="1" lang="en-CN"/>
          </a:p>
        </p:txBody>
      </p:sp>
      <p:sp>
        <p:nvSpPr>
          <p:cNvPr id="3" name="Text Placeholder 2">
            <a:extLst>
              <a:ext uri="{FF2B5EF4-FFF2-40B4-BE49-F238E27FC236}">
                <a16:creationId xmlns:a16="http://schemas.microsoft.com/office/drawing/2014/main" id="{A2BA57D7-E47D-0242-B5F6-793DD0FE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Content Placeholder 3">
            <a:extLst>
              <a:ext uri="{FF2B5EF4-FFF2-40B4-BE49-F238E27FC236}">
                <a16:creationId xmlns:a16="http://schemas.microsoft.com/office/drawing/2014/main" id="{38F8473C-7F51-1941-94EA-A2E5BEFD81C7}"/>
              </a:ext>
            </a:extLst>
          </p:cNvPr>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5" name="Text Placeholder 4">
            <a:extLst>
              <a:ext uri="{FF2B5EF4-FFF2-40B4-BE49-F238E27FC236}">
                <a16:creationId xmlns:a16="http://schemas.microsoft.com/office/drawing/2014/main" id="{35D45699-2821-D648-B365-2F7DCF1EF6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Content Placeholder 5">
            <a:extLst>
              <a:ext uri="{FF2B5EF4-FFF2-40B4-BE49-F238E27FC236}">
                <a16:creationId xmlns:a16="http://schemas.microsoft.com/office/drawing/2014/main" id="{563AFF1A-DFD4-4D4C-BFD1-58DEF0C6EF83}"/>
              </a:ext>
            </a:extLst>
          </p:cNvPr>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7" name="Date Placeholder 6">
            <a:extLst>
              <a:ext uri="{FF2B5EF4-FFF2-40B4-BE49-F238E27FC236}">
                <a16:creationId xmlns:a16="http://schemas.microsoft.com/office/drawing/2014/main" id="{CD82B5E2-7353-3945-9DDA-5D1D81F88F6D}"/>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8" name="Footer Placeholder 7">
            <a:extLst>
              <a:ext uri="{FF2B5EF4-FFF2-40B4-BE49-F238E27FC236}">
                <a16:creationId xmlns:a16="http://schemas.microsoft.com/office/drawing/2014/main" id="{8E9EF9D4-794F-F74F-AC28-CC7F0681F887}"/>
              </a:ext>
            </a:extLst>
          </p:cNvPr>
          <p:cNvSpPr>
            <a:spLocks noGrp="1"/>
          </p:cNvSpPr>
          <p:nvPr>
            <p:ph type="ftr" sz="quarter" idx="11"/>
          </p:nvPr>
        </p:nvSpPr>
        <p:spPr/>
        <p:txBody>
          <a:bodyPr/>
          <a:lstStyle/>
          <a:p>
            <a:endParaRPr kumimoji="1" lang="en-CN"/>
          </a:p>
        </p:txBody>
      </p:sp>
      <p:sp>
        <p:nvSpPr>
          <p:cNvPr id="9" name="Slide Number Placeholder 8">
            <a:extLst>
              <a:ext uri="{FF2B5EF4-FFF2-40B4-BE49-F238E27FC236}">
                <a16:creationId xmlns:a16="http://schemas.microsoft.com/office/drawing/2014/main" id="{1950802C-CA01-DC49-B2DD-7DE0B39688B5}"/>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3059801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AAA6-3D46-514A-BD10-D56935007C57}"/>
              </a:ext>
            </a:extLst>
          </p:cNvPr>
          <p:cNvSpPr>
            <a:spLocks noGrp="1"/>
          </p:cNvSpPr>
          <p:nvPr>
            <p:ph type="title"/>
          </p:nvPr>
        </p:nvSpPr>
        <p:spPr/>
        <p:txBody>
          <a:bodyPr/>
          <a:lstStyle/>
          <a:p>
            <a:r>
              <a:rPr kumimoji="1" lang="en-US" altLang="zh-CN"/>
              <a:t>Click to edit Master title style</a:t>
            </a:r>
            <a:endParaRPr kumimoji="1" lang="en-CN"/>
          </a:p>
        </p:txBody>
      </p:sp>
      <p:sp>
        <p:nvSpPr>
          <p:cNvPr id="3" name="Date Placeholder 2">
            <a:extLst>
              <a:ext uri="{FF2B5EF4-FFF2-40B4-BE49-F238E27FC236}">
                <a16:creationId xmlns:a16="http://schemas.microsoft.com/office/drawing/2014/main" id="{18F83441-2DBC-7E40-BF3C-C495BE2B9DCB}"/>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4" name="Footer Placeholder 3">
            <a:extLst>
              <a:ext uri="{FF2B5EF4-FFF2-40B4-BE49-F238E27FC236}">
                <a16:creationId xmlns:a16="http://schemas.microsoft.com/office/drawing/2014/main" id="{E4CB944C-A93C-B24B-A973-EB332A2D81CA}"/>
              </a:ext>
            </a:extLst>
          </p:cNvPr>
          <p:cNvSpPr>
            <a:spLocks noGrp="1"/>
          </p:cNvSpPr>
          <p:nvPr>
            <p:ph type="ftr" sz="quarter" idx="11"/>
          </p:nvPr>
        </p:nvSpPr>
        <p:spPr/>
        <p:txBody>
          <a:bodyPr/>
          <a:lstStyle/>
          <a:p>
            <a:endParaRPr kumimoji="1" lang="en-CN"/>
          </a:p>
        </p:txBody>
      </p:sp>
      <p:sp>
        <p:nvSpPr>
          <p:cNvPr id="5" name="Slide Number Placeholder 4">
            <a:extLst>
              <a:ext uri="{FF2B5EF4-FFF2-40B4-BE49-F238E27FC236}">
                <a16:creationId xmlns:a16="http://schemas.microsoft.com/office/drawing/2014/main" id="{8D2FE4B7-DEDD-1C4C-B03A-134593603ECE}"/>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84854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6F8D2-4544-9A4C-BD23-02CE5AF441B5}"/>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3" name="Footer Placeholder 2">
            <a:extLst>
              <a:ext uri="{FF2B5EF4-FFF2-40B4-BE49-F238E27FC236}">
                <a16:creationId xmlns:a16="http://schemas.microsoft.com/office/drawing/2014/main" id="{E1F2C875-79DA-1444-B968-0EAADA47253F}"/>
              </a:ext>
            </a:extLst>
          </p:cNvPr>
          <p:cNvSpPr>
            <a:spLocks noGrp="1"/>
          </p:cNvSpPr>
          <p:nvPr>
            <p:ph type="ftr" sz="quarter" idx="11"/>
          </p:nvPr>
        </p:nvSpPr>
        <p:spPr/>
        <p:txBody>
          <a:bodyPr/>
          <a:lstStyle/>
          <a:p>
            <a:endParaRPr kumimoji="1" lang="en-CN"/>
          </a:p>
        </p:txBody>
      </p:sp>
      <p:sp>
        <p:nvSpPr>
          <p:cNvPr id="4" name="Slide Number Placeholder 3">
            <a:extLst>
              <a:ext uri="{FF2B5EF4-FFF2-40B4-BE49-F238E27FC236}">
                <a16:creationId xmlns:a16="http://schemas.microsoft.com/office/drawing/2014/main" id="{E629D0BE-853D-A240-B957-6CD6C32E8FD5}"/>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01644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73C3-B164-3047-B89D-9A7B11ADC36A}"/>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en-CN"/>
          </a:p>
        </p:txBody>
      </p:sp>
      <p:sp>
        <p:nvSpPr>
          <p:cNvPr id="3" name="Content Placeholder 2">
            <a:extLst>
              <a:ext uri="{FF2B5EF4-FFF2-40B4-BE49-F238E27FC236}">
                <a16:creationId xmlns:a16="http://schemas.microsoft.com/office/drawing/2014/main" id="{8BE70ABD-2458-4B44-8A22-3EA834B2A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Text Placeholder 3">
            <a:extLst>
              <a:ext uri="{FF2B5EF4-FFF2-40B4-BE49-F238E27FC236}">
                <a16:creationId xmlns:a16="http://schemas.microsoft.com/office/drawing/2014/main" id="{C308679D-F2F8-8048-A283-66007CDED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2F8730B8-4D79-C649-A0A8-32B9D89B27D9}"/>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6" name="Footer Placeholder 5">
            <a:extLst>
              <a:ext uri="{FF2B5EF4-FFF2-40B4-BE49-F238E27FC236}">
                <a16:creationId xmlns:a16="http://schemas.microsoft.com/office/drawing/2014/main" id="{971710BB-2F0E-E24F-A5DD-4EB3C9D8104B}"/>
              </a:ext>
            </a:extLst>
          </p:cNvPr>
          <p:cNvSpPr>
            <a:spLocks noGrp="1"/>
          </p:cNvSpPr>
          <p:nvPr>
            <p:ph type="ftr" sz="quarter" idx="11"/>
          </p:nvPr>
        </p:nvSpPr>
        <p:spPr/>
        <p:txBody>
          <a:bodyPr/>
          <a:lstStyle/>
          <a:p>
            <a:endParaRPr kumimoji="1" lang="en-CN"/>
          </a:p>
        </p:txBody>
      </p:sp>
      <p:sp>
        <p:nvSpPr>
          <p:cNvPr id="7" name="Slide Number Placeholder 6">
            <a:extLst>
              <a:ext uri="{FF2B5EF4-FFF2-40B4-BE49-F238E27FC236}">
                <a16:creationId xmlns:a16="http://schemas.microsoft.com/office/drawing/2014/main" id="{6883E490-A8CF-9947-A981-79EC009B72F7}"/>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75068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24F4-1DC3-8E44-81D9-3AC5EFE015CF}"/>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en-CN"/>
          </a:p>
        </p:txBody>
      </p:sp>
      <p:sp>
        <p:nvSpPr>
          <p:cNvPr id="3" name="Picture Placeholder 2">
            <a:extLst>
              <a:ext uri="{FF2B5EF4-FFF2-40B4-BE49-F238E27FC236}">
                <a16:creationId xmlns:a16="http://schemas.microsoft.com/office/drawing/2014/main" id="{293029E2-70A7-3044-8DEF-95213421BA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en-CN"/>
          </a:p>
        </p:txBody>
      </p:sp>
      <p:sp>
        <p:nvSpPr>
          <p:cNvPr id="4" name="Text Placeholder 3">
            <a:extLst>
              <a:ext uri="{FF2B5EF4-FFF2-40B4-BE49-F238E27FC236}">
                <a16:creationId xmlns:a16="http://schemas.microsoft.com/office/drawing/2014/main" id="{CED1499C-19FD-ED49-A7CA-29D55813F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2A5E6FF3-82D5-C940-A090-DED2C1133712}"/>
              </a:ext>
            </a:extLst>
          </p:cNvPr>
          <p:cNvSpPr>
            <a:spLocks noGrp="1"/>
          </p:cNvSpPr>
          <p:nvPr>
            <p:ph type="dt" sz="half" idx="10"/>
          </p:nvPr>
        </p:nvSpPr>
        <p:spPr/>
        <p:txBody>
          <a:bodyPr/>
          <a:lstStyle/>
          <a:p>
            <a:fld id="{5BB6A052-E1E0-E849-A2E8-04124379C134}" type="datetimeFigureOut">
              <a:rPr kumimoji="1" lang="zh-CN" altLang="en-US" smtClean="0"/>
              <a:t>2022/6/22</a:t>
            </a:fld>
            <a:endParaRPr kumimoji="1" lang="en-CN"/>
          </a:p>
        </p:txBody>
      </p:sp>
      <p:sp>
        <p:nvSpPr>
          <p:cNvPr id="6" name="Footer Placeholder 5">
            <a:extLst>
              <a:ext uri="{FF2B5EF4-FFF2-40B4-BE49-F238E27FC236}">
                <a16:creationId xmlns:a16="http://schemas.microsoft.com/office/drawing/2014/main" id="{3F37A4F0-F2AF-1B40-8DB0-BF4BA19A2C08}"/>
              </a:ext>
            </a:extLst>
          </p:cNvPr>
          <p:cNvSpPr>
            <a:spLocks noGrp="1"/>
          </p:cNvSpPr>
          <p:nvPr>
            <p:ph type="ftr" sz="quarter" idx="11"/>
          </p:nvPr>
        </p:nvSpPr>
        <p:spPr/>
        <p:txBody>
          <a:bodyPr/>
          <a:lstStyle/>
          <a:p>
            <a:endParaRPr kumimoji="1" lang="en-CN"/>
          </a:p>
        </p:txBody>
      </p:sp>
      <p:sp>
        <p:nvSpPr>
          <p:cNvPr id="7" name="Slide Number Placeholder 6">
            <a:extLst>
              <a:ext uri="{FF2B5EF4-FFF2-40B4-BE49-F238E27FC236}">
                <a16:creationId xmlns:a16="http://schemas.microsoft.com/office/drawing/2014/main" id="{598A29E6-9321-4944-B909-C94CE6121989}"/>
              </a:ext>
            </a:extLst>
          </p:cNvPr>
          <p:cNvSpPr>
            <a:spLocks noGrp="1"/>
          </p:cNvSpPr>
          <p:nvPr>
            <p:ph type="sldNum" sz="quarter" idx="12"/>
          </p:nvPr>
        </p:nvSpPr>
        <p:spPr/>
        <p:txBody>
          <a:body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026560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0E0BF-3DB2-B64C-83D9-AD18155D9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zh-CN"/>
              <a:t>Click to edit Master title style</a:t>
            </a:r>
            <a:endParaRPr kumimoji="1" lang="en-CN"/>
          </a:p>
        </p:txBody>
      </p:sp>
      <p:sp>
        <p:nvSpPr>
          <p:cNvPr id="3" name="Text Placeholder 2">
            <a:extLst>
              <a:ext uri="{FF2B5EF4-FFF2-40B4-BE49-F238E27FC236}">
                <a16:creationId xmlns:a16="http://schemas.microsoft.com/office/drawing/2014/main" id="{E3FB7D0D-9858-FC41-813F-4390966E49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en-CN"/>
          </a:p>
        </p:txBody>
      </p:sp>
      <p:sp>
        <p:nvSpPr>
          <p:cNvPr id="4" name="Date Placeholder 3">
            <a:extLst>
              <a:ext uri="{FF2B5EF4-FFF2-40B4-BE49-F238E27FC236}">
                <a16:creationId xmlns:a16="http://schemas.microsoft.com/office/drawing/2014/main" id="{8B83D8A8-B022-5249-BF7A-2F175013F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6A052-E1E0-E849-A2E8-04124379C134}" type="datetimeFigureOut">
              <a:rPr kumimoji="1" lang="zh-CN" altLang="en-US" smtClean="0"/>
              <a:t>2022/6/22</a:t>
            </a:fld>
            <a:endParaRPr kumimoji="1" lang="en-CN"/>
          </a:p>
        </p:txBody>
      </p:sp>
      <p:sp>
        <p:nvSpPr>
          <p:cNvPr id="5" name="Footer Placeholder 4">
            <a:extLst>
              <a:ext uri="{FF2B5EF4-FFF2-40B4-BE49-F238E27FC236}">
                <a16:creationId xmlns:a16="http://schemas.microsoft.com/office/drawing/2014/main" id="{D8136D2E-E9D4-8940-A261-6EE9E1CB7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en-CN"/>
          </a:p>
        </p:txBody>
      </p:sp>
      <p:sp>
        <p:nvSpPr>
          <p:cNvPr id="6" name="Slide Number Placeholder 5">
            <a:extLst>
              <a:ext uri="{FF2B5EF4-FFF2-40B4-BE49-F238E27FC236}">
                <a16:creationId xmlns:a16="http://schemas.microsoft.com/office/drawing/2014/main" id="{C7609EF7-8A3A-6644-B5A7-B32307484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A999E-08FD-F241-AFF0-DD9D6B063AD3}" type="slidenum">
              <a:rPr kumimoji="1" lang="en-CN" altLang="en-US" smtClean="0"/>
              <a:t>‹#›</a:t>
            </a:fld>
            <a:endParaRPr kumimoji="1" lang="en-CN"/>
          </a:p>
        </p:txBody>
      </p:sp>
    </p:spTree>
    <p:extLst>
      <p:ext uri="{BB962C8B-B14F-4D97-AF65-F5344CB8AC3E}">
        <p14:creationId xmlns:p14="http://schemas.microsoft.com/office/powerpoint/2010/main" val="124595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nkr1ver.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image" Target="../media/image49.emf"/></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github.com/PinkR1ver/Radiogenemics--on-Ivy-Ga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altLang="zh-CN" b="1" dirty="0">
                <a:solidFill>
                  <a:srgbClr val="003B7E"/>
                </a:solidFill>
                <a:latin typeface="Avenir Book" panose="02000503020000020003" pitchFamily="2" charset="0"/>
              </a:rPr>
              <a:t>Weekly</a:t>
            </a:r>
            <a:endParaRPr kumimoji="1" lang="en-CN" b="1" dirty="0">
              <a:solidFill>
                <a:srgbClr val="003B7E"/>
              </a:solidFill>
              <a:latin typeface="Avenir Book" panose="02000503020000020003" pitchFamily="2" charset="0"/>
            </a:endParaRPr>
          </a:p>
        </p:txBody>
      </p:sp>
      <p:sp>
        <p:nvSpPr>
          <p:cNvPr id="3" name="Subtitle 2">
            <a:extLst>
              <a:ext uri="{FF2B5EF4-FFF2-40B4-BE49-F238E27FC236}">
                <a16:creationId xmlns:a16="http://schemas.microsoft.com/office/drawing/2014/main" id="{228A3DE7-806F-7B40-AA46-01EA58F5AD3A}"/>
              </a:ext>
            </a:extLst>
          </p:cNvPr>
          <p:cNvSpPr>
            <a:spLocks noGrp="1"/>
          </p:cNvSpPr>
          <p:nvPr>
            <p:ph type="subTitle" idx="1"/>
          </p:nvPr>
        </p:nvSpPr>
        <p:spPr>
          <a:xfrm>
            <a:off x="1541318" y="3966161"/>
            <a:ext cx="8846126" cy="1991294"/>
          </a:xfrm>
        </p:spPr>
        <p:txBody>
          <a:bodyPr>
            <a:normAutofit/>
          </a:bodyPr>
          <a:lstStyle/>
          <a:p>
            <a:r>
              <a:rPr kumimoji="1" lang="en-US" dirty="0">
                <a:latin typeface="Avenir Book" panose="02000503020000020003" pitchFamily="2" charset="0"/>
              </a:rPr>
              <a:t>2022.06.22 </a:t>
            </a:r>
            <a:r>
              <a:rPr kumimoji="1" lang="zh-CN" altLang="en-US" dirty="0">
                <a:latin typeface="Avenir Book" panose="02000503020000020003" pitchFamily="2" charset="0"/>
              </a:rPr>
              <a:t>王一冲</a:t>
            </a:r>
            <a:endParaRPr kumimoji="1" lang="en-CN" dirty="0">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73384"/>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TextBox 3">
            <a:extLst>
              <a:ext uri="{FF2B5EF4-FFF2-40B4-BE49-F238E27FC236}">
                <a16:creationId xmlns:a16="http://schemas.microsoft.com/office/drawing/2014/main" id="{37CF5CCC-D082-4784-AF7C-AA273D20437C}"/>
              </a:ext>
            </a:extLst>
          </p:cNvPr>
          <p:cNvSpPr txBox="1"/>
          <p:nvPr/>
        </p:nvSpPr>
        <p:spPr>
          <a:xfrm>
            <a:off x="4818726" y="6482780"/>
            <a:ext cx="2554545" cy="369332"/>
          </a:xfrm>
          <a:prstGeom prst="rect">
            <a:avLst/>
          </a:prstGeom>
          <a:noFill/>
        </p:spPr>
        <p:txBody>
          <a:bodyPr wrap="none" rtlCol="0">
            <a:spAutoFit/>
          </a:bodyPr>
          <a:lstStyle/>
          <a:p>
            <a:r>
              <a:rPr lang="en-US" dirty="0">
                <a:solidFill>
                  <a:schemeClr val="bg1"/>
                </a:solidFill>
              </a:rPr>
              <a:t>wangyichong@u.nus.edu</a:t>
            </a:r>
          </a:p>
        </p:txBody>
      </p:sp>
    </p:spTree>
    <p:extLst>
      <p:ext uri="{BB962C8B-B14F-4D97-AF65-F5344CB8AC3E}">
        <p14:creationId xmlns:p14="http://schemas.microsoft.com/office/powerpoint/2010/main" val="67440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胶质母细胞瘤常见分割算法</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Picture 9">
            <a:extLst>
              <a:ext uri="{FF2B5EF4-FFF2-40B4-BE49-F238E27FC236}">
                <a16:creationId xmlns:a16="http://schemas.microsoft.com/office/drawing/2014/main" id="{C3CA4FB2-78E7-4EEC-BD36-B6C1A3750E84}"/>
              </a:ext>
            </a:extLst>
          </p:cNvPr>
          <p:cNvPicPr>
            <a:picLocks noChangeAspect="1"/>
          </p:cNvPicPr>
          <p:nvPr/>
        </p:nvPicPr>
        <p:blipFill>
          <a:blip r:embed="rId2"/>
          <a:stretch>
            <a:fillRect/>
          </a:stretch>
        </p:blipFill>
        <p:spPr>
          <a:xfrm>
            <a:off x="618804" y="1777349"/>
            <a:ext cx="3611841" cy="1441843"/>
          </a:xfrm>
          <a:prstGeom prst="rect">
            <a:avLst/>
          </a:prstGeom>
        </p:spPr>
      </p:pic>
      <p:pic>
        <p:nvPicPr>
          <p:cNvPr id="12" name="Picture 11">
            <a:extLst>
              <a:ext uri="{FF2B5EF4-FFF2-40B4-BE49-F238E27FC236}">
                <a16:creationId xmlns:a16="http://schemas.microsoft.com/office/drawing/2014/main" id="{99D2D79D-D32B-4C75-BCF0-62128F135024}"/>
              </a:ext>
            </a:extLst>
          </p:cNvPr>
          <p:cNvPicPr>
            <a:picLocks noChangeAspect="1"/>
          </p:cNvPicPr>
          <p:nvPr/>
        </p:nvPicPr>
        <p:blipFill>
          <a:blip r:embed="rId3"/>
          <a:stretch>
            <a:fillRect/>
          </a:stretch>
        </p:blipFill>
        <p:spPr>
          <a:xfrm>
            <a:off x="506185" y="3991425"/>
            <a:ext cx="4917621" cy="1221673"/>
          </a:xfrm>
          <a:prstGeom prst="rect">
            <a:avLst/>
          </a:prstGeom>
        </p:spPr>
      </p:pic>
      <p:pic>
        <p:nvPicPr>
          <p:cNvPr id="14" name="Picture 13">
            <a:extLst>
              <a:ext uri="{FF2B5EF4-FFF2-40B4-BE49-F238E27FC236}">
                <a16:creationId xmlns:a16="http://schemas.microsoft.com/office/drawing/2014/main" id="{FD8967CC-574F-442B-B6D4-C04F79205F98}"/>
              </a:ext>
            </a:extLst>
          </p:cNvPr>
          <p:cNvPicPr>
            <a:picLocks noChangeAspect="1"/>
          </p:cNvPicPr>
          <p:nvPr/>
        </p:nvPicPr>
        <p:blipFill>
          <a:blip r:embed="rId4"/>
          <a:stretch>
            <a:fillRect/>
          </a:stretch>
        </p:blipFill>
        <p:spPr>
          <a:xfrm>
            <a:off x="6662058" y="1481315"/>
            <a:ext cx="3533479" cy="1946540"/>
          </a:xfrm>
          <a:prstGeom prst="rect">
            <a:avLst/>
          </a:prstGeom>
        </p:spPr>
      </p:pic>
      <p:pic>
        <p:nvPicPr>
          <p:cNvPr id="16" name="Picture 15">
            <a:extLst>
              <a:ext uri="{FF2B5EF4-FFF2-40B4-BE49-F238E27FC236}">
                <a16:creationId xmlns:a16="http://schemas.microsoft.com/office/drawing/2014/main" id="{F4F15A2F-D0F7-4627-BC7F-7A2FAE1F1652}"/>
              </a:ext>
            </a:extLst>
          </p:cNvPr>
          <p:cNvPicPr>
            <a:picLocks noChangeAspect="1"/>
          </p:cNvPicPr>
          <p:nvPr/>
        </p:nvPicPr>
        <p:blipFill>
          <a:blip r:embed="rId5"/>
          <a:stretch>
            <a:fillRect/>
          </a:stretch>
        </p:blipFill>
        <p:spPr>
          <a:xfrm>
            <a:off x="6474279" y="3782499"/>
            <a:ext cx="4091135" cy="1704639"/>
          </a:xfrm>
          <a:prstGeom prst="rect">
            <a:avLst/>
          </a:prstGeom>
        </p:spPr>
      </p:pic>
      <p:sp>
        <p:nvSpPr>
          <p:cNvPr id="23" name="TextBox 22">
            <a:extLst>
              <a:ext uri="{FF2B5EF4-FFF2-40B4-BE49-F238E27FC236}">
                <a16:creationId xmlns:a16="http://schemas.microsoft.com/office/drawing/2014/main" id="{690221FD-67DD-4DEB-88EA-FB1A50DD5306}"/>
              </a:ext>
            </a:extLst>
          </p:cNvPr>
          <p:cNvSpPr txBox="1"/>
          <p:nvPr/>
        </p:nvSpPr>
        <p:spPr>
          <a:xfrm>
            <a:off x="1404257" y="3396445"/>
            <a:ext cx="2620736" cy="307777"/>
          </a:xfrm>
          <a:prstGeom prst="rect">
            <a:avLst/>
          </a:prstGeom>
          <a:noFill/>
        </p:spPr>
        <p:txBody>
          <a:bodyPr wrap="square">
            <a:spAutoFit/>
          </a:bodyPr>
          <a:lstStyle/>
          <a:p>
            <a:r>
              <a:rPr lang="en-US" sz="1400" b="0" i="0" u="none" strike="noStrike" baseline="0" dirty="0"/>
              <a:t>Region-based Approaches</a:t>
            </a:r>
            <a:endParaRPr lang="en-US" sz="1400" dirty="0"/>
          </a:p>
        </p:txBody>
      </p:sp>
      <p:sp>
        <p:nvSpPr>
          <p:cNvPr id="24" name="TextBox 23">
            <a:extLst>
              <a:ext uri="{FF2B5EF4-FFF2-40B4-BE49-F238E27FC236}">
                <a16:creationId xmlns:a16="http://schemas.microsoft.com/office/drawing/2014/main" id="{BEE27573-EDF4-401C-B00E-6460FF59D615}"/>
              </a:ext>
            </a:extLst>
          </p:cNvPr>
          <p:cNvSpPr txBox="1"/>
          <p:nvPr/>
        </p:nvSpPr>
        <p:spPr>
          <a:xfrm>
            <a:off x="1744228" y="5391321"/>
            <a:ext cx="1940794" cy="307777"/>
          </a:xfrm>
          <a:prstGeom prst="rect">
            <a:avLst/>
          </a:prstGeom>
          <a:noFill/>
        </p:spPr>
        <p:txBody>
          <a:bodyPr wrap="square">
            <a:spAutoFit/>
          </a:bodyPr>
          <a:lstStyle/>
          <a:p>
            <a:r>
              <a:rPr lang="en-US" sz="1400" b="0" i="0" u="none" strike="noStrike" baseline="0" dirty="0">
                <a:latin typeface="CMR10"/>
              </a:rPr>
              <a:t>Edge-Based Approaches</a:t>
            </a:r>
            <a:endParaRPr lang="en-US" sz="1400" dirty="0"/>
          </a:p>
        </p:txBody>
      </p:sp>
      <p:sp>
        <p:nvSpPr>
          <p:cNvPr id="26" name="TextBox 25">
            <a:extLst>
              <a:ext uri="{FF2B5EF4-FFF2-40B4-BE49-F238E27FC236}">
                <a16:creationId xmlns:a16="http://schemas.microsoft.com/office/drawing/2014/main" id="{9A6DF4BC-8791-42AE-8ABD-656FC9B13F16}"/>
              </a:ext>
            </a:extLst>
          </p:cNvPr>
          <p:cNvSpPr txBox="1"/>
          <p:nvPr/>
        </p:nvSpPr>
        <p:spPr>
          <a:xfrm>
            <a:off x="7500672" y="3550333"/>
            <a:ext cx="2038348" cy="307777"/>
          </a:xfrm>
          <a:prstGeom prst="rect">
            <a:avLst/>
          </a:prstGeom>
          <a:noFill/>
        </p:spPr>
        <p:txBody>
          <a:bodyPr wrap="square">
            <a:spAutoFit/>
          </a:bodyPr>
          <a:lstStyle/>
          <a:p>
            <a:r>
              <a:rPr lang="en-US" sz="1400" b="0" i="0" u="none" strike="noStrike" baseline="0" dirty="0">
                <a:latin typeface="CMR10"/>
              </a:rPr>
              <a:t>Classification approaches</a:t>
            </a:r>
            <a:endParaRPr lang="en-US" sz="1400" dirty="0"/>
          </a:p>
        </p:txBody>
      </p:sp>
      <p:sp>
        <p:nvSpPr>
          <p:cNvPr id="28" name="TextBox 27">
            <a:extLst>
              <a:ext uri="{FF2B5EF4-FFF2-40B4-BE49-F238E27FC236}">
                <a16:creationId xmlns:a16="http://schemas.microsoft.com/office/drawing/2014/main" id="{C24C61DB-1130-4425-9CFD-7A7CE8A8A19D}"/>
              </a:ext>
            </a:extLst>
          </p:cNvPr>
          <p:cNvSpPr txBox="1"/>
          <p:nvPr/>
        </p:nvSpPr>
        <p:spPr>
          <a:xfrm>
            <a:off x="8143787" y="5411527"/>
            <a:ext cx="2051750" cy="307777"/>
          </a:xfrm>
          <a:prstGeom prst="rect">
            <a:avLst/>
          </a:prstGeom>
          <a:noFill/>
        </p:spPr>
        <p:txBody>
          <a:bodyPr wrap="square">
            <a:spAutoFit/>
          </a:bodyPr>
          <a:lstStyle/>
          <a:p>
            <a:r>
              <a:rPr lang="en-US" sz="1400" b="0" i="0" u="none" strike="noStrike" baseline="0" dirty="0" err="1">
                <a:latin typeface="CMR10"/>
              </a:rPr>
              <a:t>Altas</a:t>
            </a:r>
            <a:r>
              <a:rPr lang="en-US" sz="1400" b="0" i="0" u="none" strike="noStrike" baseline="0" dirty="0">
                <a:latin typeface="CMR10"/>
              </a:rPr>
              <a:t>-based </a:t>
            </a:r>
            <a:r>
              <a:rPr lang="en-US" sz="1400" b="0" i="0" u="none" strike="noStrike" baseline="0" dirty="0" err="1">
                <a:latin typeface="CMR10"/>
              </a:rPr>
              <a:t>approcahes</a:t>
            </a:r>
            <a:endParaRPr lang="en-US" sz="1400" dirty="0"/>
          </a:p>
        </p:txBody>
      </p:sp>
    </p:spTree>
    <p:extLst>
      <p:ext uri="{BB962C8B-B14F-4D97-AF65-F5344CB8AC3E}">
        <p14:creationId xmlns:p14="http://schemas.microsoft.com/office/powerpoint/2010/main" val="136888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5596806" cy="838096"/>
          </a:xfrm>
        </p:spPr>
        <p:txBody>
          <a:bodyPr>
            <a:normAutofit/>
          </a:bodyPr>
          <a:lstStyle/>
          <a:p>
            <a:r>
              <a:rPr kumimoji="1" lang="zh-CN" altLang="en-US" sz="4000" b="1" dirty="0">
                <a:solidFill>
                  <a:srgbClr val="003B7E"/>
                </a:solidFill>
                <a:latin typeface="Avenir Book" panose="02000503020000020003" pitchFamily="2" charset="0"/>
              </a:rPr>
              <a:t>网络架构 </a:t>
            </a:r>
            <a:r>
              <a:rPr kumimoji="1" lang="en-US" altLang="zh-CN" sz="4000" b="1" dirty="0">
                <a:solidFill>
                  <a:srgbClr val="003B7E"/>
                </a:solidFill>
                <a:latin typeface="Avenir Book" panose="02000503020000020003" pitchFamily="2" charset="0"/>
              </a:rPr>
              <a:t>U-Net</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7" name="Picture 6" descr="Chart&#10;&#10;Description automatically generated with medium confidence">
            <a:extLst>
              <a:ext uri="{FF2B5EF4-FFF2-40B4-BE49-F238E27FC236}">
                <a16:creationId xmlns:a16="http://schemas.microsoft.com/office/drawing/2014/main" id="{27095549-E1A0-6775-6D43-0AE621B340C8}"/>
              </a:ext>
            </a:extLst>
          </p:cNvPr>
          <p:cNvPicPr>
            <a:picLocks noChangeAspect="1"/>
          </p:cNvPicPr>
          <p:nvPr/>
        </p:nvPicPr>
        <p:blipFill>
          <a:blip r:embed="rId2"/>
          <a:stretch>
            <a:fillRect/>
          </a:stretch>
        </p:blipFill>
        <p:spPr>
          <a:xfrm>
            <a:off x="378066" y="1844684"/>
            <a:ext cx="7447005" cy="3807297"/>
          </a:xfrm>
          <a:prstGeom prst="rect">
            <a:avLst/>
          </a:prstGeom>
        </p:spPr>
      </p:pic>
      <p:sp>
        <p:nvSpPr>
          <p:cNvPr id="8" name="TextBox 7">
            <a:extLst>
              <a:ext uri="{FF2B5EF4-FFF2-40B4-BE49-F238E27FC236}">
                <a16:creationId xmlns:a16="http://schemas.microsoft.com/office/drawing/2014/main" id="{1A7DAF19-D340-ECAF-B56A-C279F24ED4B7}"/>
              </a:ext>
            </a:extLst>
          </p:cNvPr>
          <p:cNvSpPr txBox="1"/>
          <p:nvPr/>
        </p:nvSpPr>
        <p:spPr>
          <a:xfrm>
            <a:off x="7557342" y="2644194"/>
            <a:ext cx="4634658"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下采样 </a:t>
            </a:r>
            <a:endParaRPr lang="en-US" altLang="zh-CN" dirty="0"/>
          </a:p>
          <a:p>
            <a:pPr marL="742950" lvl="1" indent="-285750">
              <a:buFont typeface="Arial" panose="020B0604020202020204" pitchFamily="34" charset="0"/>
              <a:buChar char="•"/>
            </a:pPr>
            <a:r>
              <a:rPr lang="en-US" altLang="zh-CN" dirty="0"/>
              <a:t>2×2 </a:t>
            </a:r>
            <a:r>
              <a:rPr lang="en-US" altLang="zh-CN" dirty="0" err="1"/>
              <a:t>Maxpool</a:t>
            </a:r>
            <a:endParaRPr lang="en-US" altLang="zh-CN" dirty="0"/>
          </a:p>
          <a:p>
            <a:pPr marL="742950" lvl="1" indent="-285750">
              <a:buFont typeface="Arial" panose="020B0604020202020204" pitchFamily="34" charset="0"/>
              <a:buChar char="•"/>
            </a:pPr>
            <a:r>
              <a:rPr lang="en-US" altLang="zh-CN" dirty="0"/>
              <a:t>stride=2,</a:t>
            </a:r>
            <a:r>
              <a:rPr lang="zh-CN" altLang="en-US" dirty="0"/>
              <a:t> </a:t>
            </a:r>
            <a:r>
              <a:rPr lang="en-US" altLang="zh-CN" dirty="0"/>
              <a:t>Reflect padding=1 3×3 Conv</a:t>
            </a:r>
          </a:p>
          <a:p>
            <a:pPr marL="285750" indent="-285750">
              <a:buFont typeface="Arial" panose="020B0604020202020204" pitchFamily="34" charset="0"/>
              <a:buChar char="•"/>
            </a:pPr>
            <a:r>
              <a:rPr lang="zh-CN" altLang="en-US" dirty="0"/>
              <a:t>卷积</a:t>
            </a:r>
            <a:endParaRPr lang="en-US" altLang="zh-CN" dirty="0"/>
          </a:p>
          <a:p>
            <a:pPr marL="742950" lvl="1" indent="-285750">
              <a:buFont typeface="Arial" panose="020B0604020202020204" pitchFamily="34" charset="0"/>
              <a:buChar char="•"/>
            </a:pPr>
            <a:r>
              <a:rPr lang="en-US" altLang="zh-CN" dirty="0"/>
              <a:t>3 × 3 Conv + </a:t>
            </a:r>
            <a:r>
              <a:rPr lang="en-US" altLang="zh-CN" dirty="0" err="1"/>
              <a:t>ReLU</a:t>
            </a:r>
            <a:endParaRPr lang="en-US" altLang="zh-CN" dirty="0"/>
          </a:p>
          <a:p>
            <a:pPr marL="742950" lvl="1" indent="-285750">
              <a:buFont typeface="Arial" panose="020B0604020202020204" pitchFamily="34" charset="0"/>
              <a:buChar char="•"/>
            </a:pPr>
            <a:r>
              <a:rPr lang="en-US" altLang="zh-CN" dirty="0"/>
              <a:t>Reflect padding=1 3×3 Conv + </a:t>
            </a:r>
            <a:r>
              <a:rPr lang="en-US" altLang="zh-CN" dirty="0" err="1"/>
              <a:t>BatchNorm</a:t>
            </a:r>
            <a:r>
              <a:rPr lang="en-US" altLang="zh-CN" dirty="0"/>
              <a:t> + Dropout + </a:t>
            </a:r>
            <a:r>
              <a:rPr lang="en-US" altLang="zh-CN" dirty="0" err="1"/>
              <a:t>ReLU</a:t>
            </a:r>
            <a:endParaRPr lang="en-US" altLang="zh-CN" dirty="0"/>
          </a:p>
        </p:txBody>
      </p:sp>
    </p:spTree>
    <p:extLst>
      <p:ext uri="{BB962C8B-B14F-4D97-AF65-F5344CB8AC3E}">
        <p14:creationId xmlns:p14="http://schemas.microsoft.com/office/powerpoint/2010/main" val="558381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5596806" cy="838096"/>
          </a:xfrm>
        </p:spPr>
        <p:txBody>
          <a:bodyPr>
            <a:normAutofit/>
          </a:bodyPr>
          <a:lstStyle/>
          <a:p>
            <a:r>
              <a:rPr kumimoji="1" lang="zh-CN" altLang="en-US" sz="4000" b="1" dirty="0">
                <a:solidFill>
                  <a:srgbClr val="003B7E"/>
                </a:solidFill>
                <a:latin typeface="Avenir Book" panose="02000503020000020003" pitchFamily="2" charset="0"/>
              </a:rPr>
              <a:t>训练流程</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23" name="Group 22">
            <a:extLst>
              <a:ext uri="{FF2B5EF4-FFF2-40B4-BE49-F238E27FC236}">
                <a16:creationId xmlns:a16="http://schemas.microsoft.com/office/drawing/2014/main" id="{F63DD673-C3E8-4B7D-9783-71478E1B8CEC}"/>
              </a:ext>
            </a:extLst>
          </p:cNvPr>
          <p:cNvGrpSpPr>
            <a:grpSpLocks noChangeAspect="1"/>
          </p:cNvGrpSpPr>
          <p:nvPr/>
        </p:nvGrpSpPr>
        <p:grpSpPr>
          <a:xfrm>
            <a:off x="101616" y="3331211"/>
            <a:ext cx="934246" cy="914400"/>
            <a:chOff x="3136781" y="1401014"/>
            <a:chExt cx="3189409" cy="3121657"/>
          </a:xfrm>
        </p:grpSpPr>
        <p:pic>
          <p:nvPicPr>
            <p:cNvPr id="16" name="Picture 15" descr="A picture containing invertebrate, dark&#10;&#10;Description automatically generated">
              <a:extLst>
                <a:ext uri="{FF2B5EF4-FFF2-40B4-BE49-F238E27FC236}">
                  <a16:creationId xmlns:a16="http://schemas.microsoft.com/office/drawing/2014/main" id="{1F5EECE3-394D-47E4-BDDD-F2A6D44EB3C2}"/>
                </a:ext>
              </a:extLst>
            </p:cNvPr>
            <p:cNvPicPr>
              <a:picLocks noChangeAspect="1"/>
            </p:cNvPicPr>
            <p:nvPr/>
          </p:nvPicPr>
          <p:blipFill>
            <a:blip r:embed="rId2"/>
            <a:stretch>
              <a:fillRect/>
            </a:stretch>
          </p:blipFill>
          <p:spPr>
            <a:xfrm>
              <a:off x="3136781" y="1401014"/>
              <a:ext cx="2181225" cy="1838325"/>
            </a:xfrm>
            <a:prstGeom prst="rect">
              <a:avLst/>
            </a:prstGeom>
          </p:spPr>
        </p:pic>
        <p:pic>
          <p:nvPicPr>
            <p:cNvPr id="18" name="Picture 17" descr="A picture containing invertebrate, echinoderm, dark&#10;&#10;Description automatically generated">
              <a:extLst>
                <a:ext uri="{FF2B5EF4-FFF2-40B4-BE49-F238E27FC236}">
                  <a16:creationId xmlns:a16="http://schemas.microsoft.com/office/drawing/2014/main" id="{B6601F0C-0CB3-44F8-B8F2-6AB843190119}"/>
                </a:ext>
              </a:extLst>
            </p:cNvPr>
            <p:cNvPicPr>
              <a:picLocks noChangeAspect="1"/>
            </p:cNvPicPr>
            <p:nvPr/>
          </p:nvPicPr>
          <p:blipFill>
            <a:blip r:embed="rId3"/>
            <a:stretch>
              <a:fillRect/>
            </a:stretch>
          </p:blipFill>
          <p:spPr>
            <a:xfrm>
              <a:off x="3684587" y="1910007"/>
              <a:ext cx="2181225" cy="1838325"/>
            </a:xfrm>
            <a:prstGeom prst="rect">
              <a:avLst/>
            </a:prstGeom>
          </p:spPr>
        </p:pic>
        <p:pic>
          <p:nvPicPr>
            <p:cNvPr id="20" name="Picture 19" descr="A picture containing invertebrate, echinoderm, dark&#10;&#10;Description automatically generated">
              <a:extLst>
                <a:ext uri="{FF2B5EF4-FFF2-40B4-BE49-F238E27FC236}">
                  <a16:creationId xmlns:a16="http://schemas.microsoft.com/office/drawing/2014/main" id="{430E66E9-70F8-4F85-9EC8-A35AC08C5565}"/>
                </a:ext>
              </a:extLst>
            </p:cNvPr>
            <p:cNvPicPr>
              <a:picLocks noChangeAspect="1"/>
            </p:cNvPicPr>
            <p:nvPr/>
          </p:nvPicPr>
          <p:blipFill>
            <a:blip r:embed="rId4"/>
            <a:stretch>
              <a:fillRect/>
            </a:stretch>
          </p:blipFill>
          <p:spPr>
            <a:xfrm>
              <a:off x="4144965" y="2376732"/>
              <a:ext cx="2181225" cy="1838325"/>
            </a:xfrm>
            <a:prstGeom prst="rect">
              <a:avLst/>
            </a:prstGeom>
          </p:spPr>
        </p:pic>
        <p:sp>
          <p:nvSpPr>
            <p:cNvPr id="21" name="TextBox 20">
              <a:extLst>
                <a:ext uri="{FF2B5EF4-FFF2-40B4-BE49-F238E27FC236}">
                  <a16:creationId xmlns:a16="http://schemas.microsoft.com/office/drawing/2014/main" id="{34438BAA-C708-4D92-A422-6EB0A6E0B620}"/>
                </a:ext>
              </a:extLst>
            </p:cNvPr>
            <p:cNvSpPr txBox="1"/>
            <p:nvPr/>
          </p:nvSpPr>
          <p:spPr>
            <a:xfrm>
              <a:off x="5520270" y="4153339"/>
              <a:ext cx="569387" cy="369332"/>
            </a:xfrm>
            <a:prstGeom prst="rect">
              <a:avLst/>
            </a:prstGeom>
            <a:noFill/>
          </p:spPr>
          <p:txBody>
            <a:bodyPr wrap="none" rtlCol="0">
              <a:spAutoFit/>
            </a:bodyPr>
            <a:lstStyle/>
            <a:p>
              <a:r>
                <a:rPr lang="en-US" dirty="0"/>
                <a:t>… …</a:t>
              </a:r>
            </a:p>
          </p:txBody>
        </p:sp>
      </p:grpSp>
      <p:sp>
        <p:nvSpPr>
          <p:cNvPr id="25" name="TextBox 24">
            <a:extLst>
              <a:ext uri="{FF2B5EF4-FFF2-40B4-BE49-F238E27FC236}">
                <a16:creationId xmlns:a16="http://schemas.microsoft.com/office/drawing/2014/main" id="{D8B0DDDE-82DD-4A84-B078-31E98E91DDCF}"/>
              </a:ext>
            </a:extLst>
          </p:cNvPr>
          <p:cNvSpPr txBox="1"/>
          <p:nvPr/>
        </p:nvSpPr>
        <p:spPr>
          <a:xfrm>
            <a:off x="-29806" y="2810228"/>
            <a:ext cx="1492408" cy="461665"/>
          </a:xfrm>
          <a:prstGeom prst="rect">
            <a:avLst/>
          </a:prstGeom>
          <a:noFill/>
        </p:spPr>
        <p:txBody>
          <a:bodyPr wrap="square" rtlCol="0">
            <a:spAutoFit/>
          </a:bodyPr>
          <a:lstStyle/>
          <a:p>
            <a:r>
              <a:rPr lang="en-US" sz="1200" dirty="0"/>
              <a:t>W1-W55 Patients, with T1, T2, FLAIR</a:t>
            </a:r>
          </a:p>
        </p:txBody>
      </p:sp>
      <p:cxnSp>
        <p:nvCxnSpPr>
          <p:cNvPr id="28" name="Straight Arrow Connector 27">
            <a:extLst>
              <a:ext uri="{FF2B5EF4-FFF2-40B4-BE49-F238E27FC236}">
                <a16:creationId xmlns:a16="http://schemas.microsoft.com/office/drawing/2014/main" id="{B98F3AD6-05A5-40B7-A95D-42620EB3193C}"/>
              </a:ext>
            </a:extLst>
          </p:cNvPr>
          <p:cNvCxnSpPr>
            <a:cxnSpLocks/>
          </p:cNvCxnSpPr>
          <p:nvPr/>
        </p:nvCxnSpPr>
        <p:spPr>
          <a:xfrm flipV="1">
            <a:off x="5974872" y="1579294"/>
            <a:ext cx="551222" cy="150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3498869C-58C4-45BE-8898-EFD9650E27B5}"/>
              </a:ext>
            </a:extLst>
          </p:cNvPr>
          <p:cNvSpPr/>
          <p:nvPr/>
        </p:nvSpPr>
        <p:spPr>
          <a:xfrm>
            <a:off x="6526094" y="927975"/>
            <a:ext cx="1801477" cy="65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Part</a:t>
            </a:r>
          </a:p>
        </p:txBody>
      </p:sp>
      <p:cxnSp>
        <p:nvCxnSpPr>
          <p:cNvPr id="33" name="Straight Arrow Connector 32">
            <a:extLst>
              <a:ext uri="{FF2B5EF4-FFF2-40B4-BE49-F238E27FC236}">
                <a16:creationId xmlns:a16="http://schemas.microsoft.com/office/drawing/2014/main" id="{63A5B97E-1328-4781-A493-8B2D00E93F03}"/>
              </a:ext>
            </a:extLst>
          </p:cNvPr>
          <p:cNvCxnSpPr>
            <a:cxnSpLocks/>
          </p:cNvCxnSpPr>
          <p:nvPr/>
        </p:nvCxnSpPr>
        <p:spPr>
          <a:xfrm>
            <a:off x="6020189" y="3337419"/>
            <a:ext cx="551222" cy="150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C5F9596-DC2B-4390-ADFA-6A5B26A3A24D}"/>
              </a:ext>
            </a:extLst>
          </p:cNvPr>
          <p:cNvSpPr/>
          <p:nvPr/>
        </p:nvSpPr>
        <p:spPr>
          <a:xfrm>
            <a:off x="6616728" y="4724188"/>
            <a:ext cx="1801477" cy="65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Part</a:t>
            </a:r>
          </a:p>
        </p:txBody>
      </p:sp>
      <p:sp>
        <p:nvSpPr>
          <p:cNvPr id="32" name="TextBox 31">
            <a:extLst>
              <a:ext uri="{FF2B5EF4-FFF2-40B4-BE49-F238E27FC236}">
                <a16:creationId xmlns:a16="http://schemas.microsoft.com/office/drawing/2014/main" id="{6D026EF2-A2C3-4315-B52B-631AF0FA6A56}"/>
              </a:ext>
            </a:extLst>
          </p:cNvPr>
          <p:cNvSpPr txBox="1"/>
          <p:nvPr/>
        </p:nvSpPr>
        <p:spPr>
          <a:xfrm>
            <a:off x="5576903" y="2990710"/>
            <a:ext cx="841256" cy="369332"/>
          </a:xfrm>
          <a:prstGeom prst="rect">
            <a:avLst/>
          </a:prstGeom>
          <a:noFill/>
        </p:spPr>
        <p:txBody>
          <a:bodyPr wrap="none" rtlCol="0">
            <a:spAutoFit/>
          </a:bodyPr>
          <a:lstStyle/>
          <a:p>
            <a:r>
              <a:rPr lang="en-US" dirty="0"/>
              <a:t>Shuffle</a:t>
            </a:r>
          </a:p>
        </p:txBody>
      </p:sp>
      <p:sp>
        <p:nvSpPr>
          <p:cNvPr id="35" name="TextBox 34">
            <a:extLst>
              <a:ext uri="{FF2B5EF4-FFF2-40B4-BE49-F238E27FC236}">
                <a16:creationId xmlns:a16="http://schemas.microsoft.com/office/drawing/2014/main" id="{267E451B-FF32-4330-9405-6950E3D38E06}"/>
              </a:ext>
            </a:extLst>
          </p:cNvPr>
          <p:cNvSpPr txBox="1"/>
          <p:nvPr/>
        </p:nvSpPr>
        <p:spPr>
          <a:xfrm>
            <a:off x="6003969" y="2252544"/>
            <a:ext cx="583814" cy="369332"/>
          </a:xfrm>
          <a:prstGeom prst="rect">
            <a:avLst/>
          </a:prstGeom>
          <a:noFill/>
        </p:spPr>
        <p:txBody>
          <a:bodyPr wrap="none" rtlCol="0">
            <a:spAutoFit/>
          </a:bodyPr>
          <a:lstStyle/>
          <a:p>
            <a:r>
              <a:rPr lang="en-US" dirty="0"/>
              <a:t>80%</a:t>
            </a:r>
          </a:p>
        </p:txBody>
      </p:sp>
      <p:sp>
        <p:nvSpPr>
          <p:cNvPr id="36" name="TextBox 35">
            <a:extLst>
              <a:ext uri="{FF2B5EF4-FFF2-40B4-BE49-F238E27FC236}">
                <a16:creationId xmlns:a16="http://schemas.microsoft.com/office/drawing/2014/main" id="{3C6C9B84-F5AF-4C3A-9646-0BD77BBC1368}"/>
              </a:ext>
            </a:extLst>
          </p:cNvPr>
          <p:cNvSpPr txBox="1"/>
          <p:nvPr/>
        </p:nvSpPr>
        <p:spPr>
          <a:xfrm>
            <a:off x="6086128" y="4034698"/>
            <a:ext cx="583814" cy="369332"/>
          </a:xfrm>
          <a:prstGeom prst="rect">
            <a:avLst/>
          </a:prstGeom>
          <a:noFill/>
        </p:spPr>
        <p:txBody>
          <a:bodyPr wrap="none" rtlCol="0">
            <a:spAutoFit/>
          </a:bodyPr>
          <a:lstStyle/>
          <a:p>
            <a:r>
              <a:rPr lang="en-US" dirty="0"/>
              <a:t>20%</a:t>
            </a:r>
          </a:p>
        </p:txBody>
      </p:sp>
      <p:cxnSp>
        <p:nvCxnSpPr>
          <p:cNvPr id="39" name="Straight Arrow Connector 38">
            <a:extLst>
              <a:ext uri="{FF2B5EF4-FFF2-40B4-BE49-F238E27FC236}">
                <a16:creationId xmlns:a16="http://schemas.microsoft.com/office/drawing/2014/main" id="{4539B83B-E42F-425B-AA93-DD76E9EC6520}"/>
              </a:ext>
            </a:extLst>
          </p:cNvPr>
          <p:cNvCxnSpPr/>
          <p:nvPr/>
        </p:nvCxnSpPr>
        <p:spPr>
          <a:xfrm>
            <a:off x="8463522" y="1613515"/>
            <a:ext cx="346237" cy="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D26D13-AC9B-4AA2-9293-923138D7795D}"/>
              </a:ext>
            </a:extLst>
          </p:cNvPr>
          <p:cNvSpPr txBox="1"/>
          <p:nvPr/>
        </p:nvSpPr>
        <p:spPr>
          <a:xfrm>
            <a:off x="8372888" y="1026910"/>
            <a:ext cx="436871" cy="230832"/>
          </a:xfrm>
          <a:prstGeom prst="rect">
            <a:avLst/>
          </a:prstGeom>
          <a:noFill/>
        </p:spPr>
        <p:txBody>
          <a:bodyPr wrap="square" rtlCol="0">
            <a:spAutoFit/>
          </a:bodyPr>
          <a:lstStyle/>
          <a:p>
            <a:r>
              <a:rPr lang="en-US" sz="900" dirty="0"/>
              <a:t>train</a:t>
            </a:r>
          </a:p>
        </p:txBody>
      </p:sp>
      <p:cxnSp>
        <p:nvCxnSpPr>
          <p:cNvPr id="42" name="Straight Arrow Connector 41">
            <a:extLst>
              <a:ext uri="{FF2B5EF4-FFF2-40B4-BE49-F238E27FC236}">
                <a16:creationId xmlns:a16="http://schemas.microsoft.com/office/drawing/2014/main" id="{709C6246-1519-4AAB-AED9-12228D6E5677}"/>
              </a:ext>
            </a:extLst>
          </p:cNvPr>
          <p:cNvCxnSpPr/>
          <p:nvPr/>
        </p:nvCxnSpPr>
        <p:spPr>
          <a:xfrm>
            <a:off x="10047514" y="2509205"/>
            <a:ext cx="0" cy="161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D352F0E-0D12-4DCB-82F1-8A370DBA9ABC}"/>
              </a:ext>
            </a:extLst>
          </p:cNvPr>
          <p:cNvSpPr txBox="1"/>
          <p:nvPr/>
        </p:nvSpPr>
        <p:spPr>
          <a:xfrm>
            <a:off x="8967627" y="3080141"/>
            <a:ext cx="2695225" cy="369332"/>
          </a:xfrm>
          <a:prstGeom prst="rect">
            <a:avLst/>
          </a:prstGeom>
          <a:noFill/>
        </p:spPr>
        <p:txBody>
          <a:bodyPr wrap="none" rtlCol="0">
            <a:spAutoFit/>
          </a:bodyPr>
          <a:lstStyle/>
          <a:p>
            <a:r>
              <a:rPr lang="en-US" dirty="0"/>
              <a:t>Every epochs save a model</a:t>
            </a:r>
          </a:p>
        </p:txBody>
      </p:sp>
      <p:sp>
        <p:nvSpPr>
          <p:cNvPr id="45" name="Rectangle: Rounded Corners 44">
            <a:extLst>
              <a:ext uri="{FF2B5EF4-FFF2-40B4-BE49-F238E27FC236}">
                <a16:creationId xmlns:a16="http://schemas.microsoft.com/office/drawing/2014/main" id="{EE875F7A-B054-4B65-8D20-19E7392996A3}"/>
              </a:ext>
            </a:extLst>
          </p:cNvPr>
          <p:cNvSpPr/>
          <p:nvPr/>
        </p:nvSpPr>
        <p:spPr>
          <a:xfrm>
            <a:off x="9209423" y="4197011"/>
            <a:ext cx="1801477" cy="65131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U-net Model</a:t>
            </a:r>
          </a:p>
        </p:txBody>
      </p:sp>
      <p:cxnSp>
        <p:nvCxnSpPr>
          <p:cNvPr id="46" name="Straight Arrow Connector 45">
            <a:extLst>
              <a:ext uri="{FF2B5EF4-FFF2-40B4-BE49-F238E27FC236}">
                <a16:creationId xmlns:a16="http://schemas.microsoft.com/office/drawing/2014/main" id="{F08A9A6B-0280-4B84-AAB5-197CB33320AB}"/>
              </a:ext>
            </a:extLst>
          </p:cNvPr>
          <p:cNvCxnSpPr/>
          <p:nvPr/>
        </p:nvCxnSpPr>
        <p:spPr>
          <a:xfrm flipV="1">
            <a:off x="8512629" y="4667176"/>
            <a:ext cx="555171" cy="242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A43E18C-266D-4B2B-9C65-C64D6F1F086C}"/>
              </a:ext>
            </a:extLst>
          </p:cNvPr>
          <p:cNvCxnSpPr>
            <a:cxnSpLocks/>
          </p:cNvCxnSpPr>
          <p:nvPr/>
        </p:nvCxnSpPr>
        <p:spPr>
          <a:xfrm flipV="1">
            <a:off x="1364412" y="2509205"/>
            <a:ext cx="844307" cy="111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FFCF656-D60C-4884-A1D7-170638AD5111}"/>
              </a:ext>
            </a:extLst>
          </p:cNvPr>
          <p:cNvGrpSpPr>
            <a:grpSpLocks noChangeAspect="1"/>
          </p:cNvGrpSpPr>
          <p:nvPr/>
        </p:nvGrpSpPr>
        <p:grpSpPr>
          <a:xfrm>
            <a:off x="2148733" y="1331647"/>
            <a:ext cx="1064240" cy="914400"/>
            <a:chOff x="3770988" y="960566"/>
            <a:chExt cx="3341713" cy="2874787"/>
          </a:xfrm>
        </p:grpSpPr>
        <p:pic>
          <p:nvPicPr>
            <p:cNvPr id="17" name="Picture 16" descr="A planet in space&#10;&#10;Description automatically generated with low confidence">
              <a:extLst>
                <a:ext uri="{FF2B5EF4-FFF2-40B4-BE49-F238E27FC236}">
                  <a16:creationId xmlns:a16="http://schemas.microsoft.com/office/drawing/2014/main" id="{828C7F35-D5D6-4ED9-BF1A-2775F73FA58C}"/>
                </a:ext>
              </a:extLst>
            </p:cNvPr>
            <p:cNvPicPr>
              <a:picLocks noChangeAspect="1"/>
            </p:cNvPicPr>
            <p:nvPr/>
          </p:nvPicPr>
          <p:blipFill>
            <a:blip r:embed="rId5"/>
            <a:stretch>
              <a:fillRect/>
            </a:stretch>
          </p:blipFill>
          <p:spPr>
            <a:xfrm>
              <a:off x="3770988" y="960566"/>
              <a:ext cx="2181225" cy="1838325"/>
            </a:xfrm>
            <a:prstGeom prst="rect">
              <a:avLst/>
            </a:prstGeom>
          </p:spPr>
        </p:pic>
        <p:pic>
          <p:nvPicPr>
            <p:cNvPr id="22" name="Picture 21" descr="A planet in space&#10;&#10;Description automatically generated with low confidence">
              <a:extLst>
                <a:ext uri="{FF2B5EF4-FFF2-40B4-BE49-F238E27FC236}">
                  <a16:creationId xmlns:a16="http://schemas.microsoft.com/office/drawing/2014/main" id="{D116EAA2-C828-416F-8356-694A780A7B11}"/>
                </a:ext>
              </a:extLst>
            </p:cNvPr>
            <p:cNvPicPr>
              <a:picLocks noChangeAspect="1"/>
            </p:cNvPicPr>
            <p:nvPr/>
          </p:nvPicPr>
          <p:blipFill>
            <a:blip r:embed="rId6"/>
            <a:stretch>
              <a:fillRect/>
            </a:stretch>
          </p:blipFill>
          <p:spPr>
            <a:xfrm>
              <a:off x="4357498" y="1477095"/>
              <a:ext cx="2181225" cy="1838325"/>
            </a:xfrm>
            <a:prstGeom prst="rect">
              <a:avLst/>
            </a:prstGeom>
          </p:spPr>
        </p:pic>
        <p:pic>
          <p:nvPicPr>
            <p:cNvPr id="27" name="Picture 26" descr="A planet in space&#10;&#10;Description automatically generated with low confidence">
              <a:extLst>
                <a:ext uri="{FF2B5EF4-FFF2-40B4-BE49-F238E27FC236}">
                  <a16:creationId xmlns:a16="http://schemas.microsoft.com/office/drawing/2014/main" id="{2A6B9868-9A20-4E20-ABB9-D093CD119F6B}"/>
                </a:ext>
              </a:extLst>
            </p:cNvPr>
            <p:cNvPicPr>
              <a:picLocks noChangeAspect="1"/>
            </p:cNvPicPr>
            <p:nvPr/>
          </p:nvPicPr>
          <p:blipFill>
            <a:blip r:embed="rId7"/>
            <a:stretch>
              <a:fillRect/>
            </a:stretch>
          </p:blipFill>
          <p:spPr>
            <a:xfrm>
              <a:off x="4931476" y="1997028"/>
              <a:ext cx="2181225" cy="1838325"/>
            </a:xfrm>
            <a:prstGeom prst="rect">
              <a:avLst/>
            </a:prstGeom>
          </p:spPr>
        </p:pic>
      </p:grpSp>
      <p:sp>
        <p:nvSpPr>
          <p:cNvPr id="37" name="TextBox 36">
            <a:extLst>
              <a:ext uri="{FF2B5EF4-FFF2-40B4-BE49-F238E27FC236}">
                <a16:creationId xmlns:a16="http://schemas.microsoft.com/office/drawing/2014/main" id="{203FE6D2-AAB3-475F-803B-87265EE3811D}"/>
              </a:ext>
            </a:extLst>
          </p:cNvPr>
          <p:cNvSpPr txBox="1"/>
          <p:nvPr/>
        </p:nvSpPr>
        <p:spPr>
          <a:xfrm>
            <a:off x="2465176" y="2252490"/>
            <a:ext cx="338554" cy="276999"/>
          </a:xfrm>
          <a:prstGeom prst="rect">
            <a:avLst/>
          </a:prstGeom>
          <a:noFill/>
        </p:spPr>
        <p:txBody>
          <a:bodyPr wrap="none" rtlCol="0">
            <a:spAutoFit/>
          </a:bodyPr>
          <a:lstStyle/>
          <a:p>
            <a:r>
              <a:rPr lang="en-US" sz="1200" dirty="0"/>
              <a:t>T1</a:t>
            </a:r>
          </a:p>
        </p:txBody>
      </p:sp>
      <p:grpSp>
        <p:nvGrpSpPr>
          <p:cNvPr id="63" name="Group 62">
            <a:extLst>
              <a:ext uri="{FF2B5EF4-FFF2-40B4-BE49-F238E27FC236}">
                <a16:creationId xmlns:a16="http://schemas.microsoft.com/office/drawing/2014/main" id="{DD55D11E-606C-4BF2-9495-2A2A1583B1D3}"/>
              </a:ext>
            </a:extLst>
          </p:cNvPr>
          <p:cNvGrpSpPr>
            <a:grpSpLocks noChangeAspect="1"/>
          </p:cNvGrpSpPr>
          <p:nvPr/>
        </p:nvGrpSpPr>
        <p:grpSpPr>
          <a:xfrm>
            <a:off x="2285391" y="3199823"/>
            <a:ext cx="1000407" cy="914400"/>
            <a:chOff x="3376387" y="2518578"/>
            <a:chExt cx="3211904" cy="2935769"/>
          </a:xfrm>
        </p:grpSpPr>
        <p:pic>
          <p:nvPicPr>
            <p:cNvPr id="58" name="Picture 57" descr="A planet in space&#10;&#10;Description automatically generated with low confidence">
              <a:extLst>
                <a:ext uri="{FF2B5EF4-FFF2-40B4-BE49-F238E27FC236}">
                  <a16:creationId xmlns:a16="http://schemas.microsoft.com/office/drawing/2014/main" id="{B5BD3A08-2C62-4341-9DD0-8C080ED5A97E}"/>
                </a:ext>
              </a:extLst>
            </p:cNvPr>
            <p:cNvPicPr>
              <a:picLocks noChangeAspect="1"/>
            </p:cNvPicPr>
            <p:nvPr/>
          </p:nvPicPr>
          <p:blipFill>
            <a:blip r:embed="rId8"/>
            <a:stretch>
              <a:fillRect/>
            </a:stretch>
          </p:blipFill>
          <p:spPr>
            <a:xfrm>
              <a:off x="3376387" y="2518578"/>
              <a:ext cx="2181225" cy="1838325"/>
            </a:xfrm>
            <a:prstGeom prst="rect">
              <a:avLst/>
            </a:prstGeom>
          </p:spPr>
        </p:pic>
        <p:pic>
          <p:nvPicPr>
            <p:cNvPr id="60" name="Picture 59" descr="A planet in space&#10;&#10;Description automatically generated with low confidence">
              <a:extLst>
                <a:ext uri="{FF2B5EF4-FFF2-40B4-BE49-F238E27FC236}">
                  <a16:creationId xmlns:a16="http://schemas.microsoft.com/office/drawing/2014/main" id="{0C524D58-15F5-47F7-9135-E0E08F4DD303}"/>
                </a:ext>
              </a:extLst>
            </p:cNvPr>
            <p:cNvPicPr>
              <a:picLocks noChangeAspect="1"/>
            </p:cNvPicPr>
            <p:nvPr/>
          </p:nvPicPr>
          <p:blipFill>
            <a:blip r:embed="rId8"/>
            <a:stretch>
              <a:fillRect/>
            </a:stretch>
          </p:blipFill>
          <p:spPr>
            <a:xfrm>
              <a:off x="3835705" y="3044732"/>
              <a:ext cx="2181225" cy="1838325"/>
            </a:xfrm>
            <a:prstGeom prst="rect">
              <a:avLst/>
            </a:prstGeom>
          </p:spPr>
        </p:pic>
        <p:pic>
          <p:nvPicPr>
            <p:cNvPr id="62" name="Picture 61" descr="A planet in space&#10;&#10;Description automatically generated with low confidence">
              <a:extLst>
                <a:ext uri="{FF2B5EF4-FFF2-40B4-BE49-F238E27FC236}">
                  <a16:creationId xmlns:a16="http://schemas.microsoft.com/office/drawing/2014/main" id="{F16F53B3-0D32-4013-B6E9-E06DBA8D1DE3}"/>
                </a:ext>
              </a:extLst>
            </p:cNvPr>
            <p:cNvPicPr>
              <a:picLocks noChangeAspect="1"/>
            </p:cNvPicPr>
            <p:nvPr/>
          </p:nvPicPr>
          <p:blipFill>
            <a:blip r:embed="rId9"/>
            <a:stretch>
              <a:fillRect/>
            </a:stretch>
          </p:blipFill>
          <p:spPr>
            <a:xfrm>
              <a:off x="4407066" y="3616022"/>
              <a:ext cx="2181225" cy="1838325"/>
            </a:xfrm>
            <a:prstGeom prst="rect">
              <a:avLst/>
            </a:prstGeom>
          </p:spPr>
        </p:pic>
      </p:grpSp>
      <p:cxnSp>
        <p:nvCxnSpPr>
          <p:cNvPr id="2049" name="Straight Arrow Connector 2048">
            <a:extLst>
              <a:ext uri="{FF2B5EF4-FFF2-40B4-BE49-F238E27FC236}">
                <a16:creationId xmlns:a16="http://schemas.microsoft.com/office/drawing/2014/main" id="{DFA43A18-81DD-446B-BE9B-F5258BE12F8C}"/>
              </a:ext>
            </a:extLst>
          </p:cNvPr>
          <p:cNvCxnSpPr/>
          <p:nvPr/>
        </p:nvCxnSpPr>
        <p:spPr>
          <a:xfrm flipV="1">
            <a:off x="1263030" y="3805418"/>
            <a:ext cx="729762" cy="157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6627E8E-BA89-4387-977D-2985EB4BB62D}"/>
              </a:ext>
            </a:extLst>
          </p:cNvPr>
          <p:cNvSpPr txBox="1"/>
          <p:nvPr/>
        </p:nvSpPr>
        <p:spPr>
          <a:xfrm>
            <a:off x="2473340" y="4174784"/>
            <a:ext cx="530915" cy="276999"/>
          </a:xfrm>
          <a:prstGeom prst="rect">
            <a:avLst/>
          </a:prstGeom>
          <a:noFill/>
        </p:spPr>
        <p:txBody>
          <a:bodyPr wrap="none" rtlCol="0">
            <a:spAutoFit/>
          </a:bodyPr>
          <a:lstStyle/>
          <a:p>
            <a:r>
              <a:rPr lang="en-US" sz="1200" dirty="0"/>
              <a:t>FLAIR</a:t>
            </a:r>
          </a:p>
        </p:txBody>
      </p:sp>
      <p:cxnSp>
        <p:nvCxnSpPr>
          <p:cNvPr id="2052" name="Straight Arrow Connector 2051">
            <a:extLst>
              <a:ext uri="{FF2B5EF4-FFF2-40B4-BE49-F238E27FC236}">
                <a16:creationId xmlns:a16="http://schemas.microsoft.com/office/drawing/2014/main" id="{657511D4-65F7-46B9-A5CA-A031568D13C8}"/>
              </a:ext>
            </a:extLst>
          </p:cNvPr>
          <p:cNvCxnSpPr/>
          <p:nvPr/>
        </p:nvCxnSpPr>
        <p:spPr>
          <a:xfrm>
            <a:off x="1263030" y="4245611"/>
            <a:ext cx="653693" cy="1439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59" name="Group 2058">
            <a:extLst>
              <a:ext uri="{FF2B5EF4-FFF2-40B4-BE49-F238E27FC236}">
                <a16:creationId xmlns:a16="http://schemas.microsoft.com/office/drawing/2014/main" id="{85166251-63C0-4C30-AD02-09626098F5D3}"/>
              </a:ext>
            </a:extLst>
          </p:cNvPr>
          <p:cNvGrpSpPr>
            <a:grpSpLocks noChangeAspect="1"/>
          </p:cNvGrpSpPr>
          <p:nvPr/>
        </p:nvGrpSpPr>
        <p:grpSpPr>
          <a:xfrm>
            <a:off x="2237164" y="4890273"/>
            <a:ext cx="1061961" cy="914400"/>
            <a:chOff x="3877151" y="2853241"/>
            <a:chExt cx="3584505" cy="3086433"/>
          </a:xfrm>
        </p:grpSpPr>
        <p:pic>
          <p:nvPicPr>
            <p:cNvPr id="2054" name="Picture 2053" descr="A picture containing invertebrate, echinoderm, mollusk&#10;&#10;Description automatically generated">
              <a:extLst>
                <a:ext uri="{FF2B5EF4-FFF2-40B4-BE49-F238E27FC236}">
                  <a16:creationId xmlns:a16="http://schemas.microsoft.com/office/drawing/2014/main" id="{6EDDAD63-D2DE-4269-B661-1D94E9E0A000}"/>
                </a:ext>
              </a:extLst>
            </p:cNvPr>
            <p:cNvPicPr>
              <a:picLocks noChangeAspect="1"/>
            </p:cNvPicPr>
            <p:nvPr/>
          </p:nvPicPr>
          <p:blipFill>
            <a:blip r:embed="rId10"/>
            <a:stretch>
              <a:fillRect/>
            </a:stretch>
          </p:blipFill>
          <p:spPr>
            <a:xfrm>
              <a:off x="3877151" y="2853241"/>
              <a:ext cx="2181225" cy="1838325"/>
            </a:xfrm>
            <a:prstGeom prst="rect">
              <a:avLst/>
            </a:prstGeom>
          </p:spPr>
        </p:pic>
        <p:pic>
          <p:nvPicPr>
            <p:cNvPr id="2056" name="Picture 2055" descr="A picture containing invertebrate, mollusk, echinoderm&#10;&#10;Description automatically generated">
              <a:extLst>
                <a:ext uri="{FF2B5EF4-FFF2-40B4-BE49-F238E27FC236}">
                  <a16:creationId xmlns:a16="http://schemas.microsoft.com/office/drawing/2014/main" id="{65577EA0-EE22-45AF-AC12-01D2A4A3F3B0}"/>
                </a:ext>
              </a:extLst>
            </p:cNvPr>
            <p:cNvPicPr>
              <a:picLocks noChangeAspect="1"/>
            </p:cNvPicPr>
            <p:nvPr/>
          </p:nvPicPr>
          <p:blipFill>
            <a:blip r:embed="rId11"/>
            <a:stretch>
              <a:fillRect/>
            </a:stretch>
          </p:blipFill>
          <p:spPr>
            <a:xfrm>
              <a:off x="4511572" y="3477295"/>
              <a:ext cx="2181225" cy="1838325"/>
            </a:xfrm>
            <a:prstGeom prst="rect">
              <a:avLst/>
            </a:prstGeom>
          </p:spPr>
        </p:pic>
        <p:pic>
          <p:nvPicPr>
            <p:cNvPr id="2058" name="Picture 2057" descr="A close-up of a planet&#10;&#10;Description automatically generated with low confidence">
              <a:extLst>
                <a:ext uri="{FF2B5EF4-FFF2-40B4-BE49-F238E27FC236}">
                  <a16:creationId xmlns:a16="http://schemas.microsoft.com/office/drawing/2014/main" id="{4EF61504-B515-4968-B23C-2DFAB536793D}"/>
                </a:ext>
              </a:extLst>
            </p:cNvPr>
            <p:cNvPicPr>
              <a:picLocks noChangeAspect="1"/>
            </p:cNvPicPr>
            <p:nvPr/>
          </p:nvPicPr>
          <p:blipFill>
            <a:blip r:embed="rId12"/>
            <a:stretch>
              <a:fillRect/>
            </a:stretch>
          </p:blipFill>
          <p:spPr>
            <a:xfrm>
              <a:off x="5280431" y="4101349"/>
              <a:ext cx="2181225" cy="1838325"/>
            </a:xfrm>
            <a:prstGeom prst="rect">
              <a:avLst/>
            </a:prstGeom>
          </p:spPr>
        </p:pic>
      </p:grpSp>
      <p:sp>
        <p:nvSpPr>
          <p:cNvPr id="81" name="TextBox 80">
            <a:extLst>
              <a:ext uri="{FF2B5EF4-FFF2-40B4-BE49-F238E27FC236}">
                <a16:creationId xmlns:a16="http://schemas.microsoft.com/office/drawing/2014/main" id="{FD2EAB65-0C7B-4663-95B1-4A62688F7A6B}"/>
              </a:ext>
            </a:extLst>
          </p:cNvPr>
          <p:cNvSpPr txBox="1"/>
          <p:nvPr/>
        </p:nvSpPr>
        <p:spPr>
          <a:xfrm>
            <a:off x="2415191" y="5907504"/>
            <a:ext cx="338554" cy="276999"/>
          </a:xfrm>
          <a:prstGeom prst="rect">
            <a:avLst/>
          </a:prstGeom>
          <a:noFill/>
        </p:spPr>
        <p:txBody>
          <a:bodyPr wrap="none" rtlCol="0">
            <a:spAutoFit/>
          </a:bodyPr>
          <a:lstStyle/>
          <a:p>
            <a:r>
              <a:rPr lang="en-US" sz="1200" dirty="0"/>
              <a:t>T2</a:t>
            </a:r>
          </a:p>
        </p:txBody>
      </p:sp>
      <p:pic>
        <p:nvPicPr>
          <p:cNvPr id="82" name="Picture 2">
            <a:extLst>
              <a:ext uri="{FF2B5EF4-FFF2-40B4-BE49-F238E27FC236}">
                <a16:creationId xmlns:a16="http://schemas.microsoft.com/office/drawing/2014/main" id="{66A861FB-9949-413E-A9B8-90A3B7F582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4604" y="1063419"/>
            <a:ext cx="551223" cy="551223"/>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AEF79DD0-5C6C-483D-9EE2-BA236587B62D}"/>
              </a:ext>
            </a:extLst>
          </p:cNvPr>
          <p:cNvSpPr txBox="1"/>
          <p:nvPr/>
        </p:nvSpPr>
        <p:spPr>
          <a:xfrm>
            <a:off x="4684120" y="1573623"/>
            <a:ext cx="661656" cy="276999"/>
          </a:xfrm>
          <a:prstGeom prst="rect">
            <a:avLst/>
          </a:prstGeom>
          <a:noFill/>
        </p:spPr>
        <p:txBody>
          <a:bodyPr wrap="none" rtlCol="0">
            <a:spAutoFit/>
          </a:bodyPr>
          <a:lstStyle/>
          <a:p>
            <a:r>
              <a:rPr lang="en-US" sz="1200" dirty="0"/>
              <a:t>train.py</a:t>
            </a:r>
          </a:p>
        </p:txBody>
      </p:sp>
      <p:pic>
        <p:nvPicPr>
          <p:cNvPr id="84" name="Picture 2">
            <a:extLst>
              <a:ext uri="{FF2B5EF4-FFF2-40B4-BE49-F238E27FC236}">
                <a16:creationId xmlns:a16="http://schemas.microsoft.com/office/drawing/2014/main" id="{C3EB04E2-282D-4749-BD1C-F0AE99A658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3658" y="1065535"/>
            <a:ext cx="551223" cy="551223"/>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DD9A3A4D-8F0D-42EA-9587-E1378C4E60C3}"/>
              </a:ext>
            </a:extLst>
          </p:cNvPr>
          <p:cNvSpPr txBox="1"/>
          <p:nvPr/>
        </p:nvSpPr>
        <p:spPr>
          <a:xfrm>
            <a:off x="4053052" y="1583935"/>
            <a:ext cx="647100" cy="276999"/>
          </a:xfrm>
          <a:prstGeom prst="rect">
            <a:avLst/>
          </a:prstGeom>
          <a:noFill/>
        </p:spPr>
        <p:txBody>
          <a:bodyPr wrap="none" rtlCol="0">
            <a:spAutoFit/>
          </a:bodyPr>
          <a:lstStyle/>
          <a:p>
            <a:r>
              <a:rPr lang="en-US" sz="1200" dirty="0"/>
              <a:t>data.py</a:t>
            </a:r>
          </a:p>
        </p:txBody>
      </p:sp>
      <p:pic>
        <p:nvPicPr>
          <p:cNvPr id="87" name="Picture 2">
            <a:extLst>
              <a:ext uri="{FF2B5EF4-FFF2-40B4-BE49-F238E27FC236}">
                <a16:creationId xmlns:a16="http://schemas.microsoft.com/office/drawing/2014/main" id="{93AFB415-3016-4028-92ED-D82F58136D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98166" y="1047085"/>
            <a:ext cx="551223" cy="551223"/>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14127FC4-229F-4FBB-A5D5-5630E1E2F70F}"/>
              </a:ext>
            </a:extLst>
          </p:cNvPr>
          <p:cNvSpPr txBox="1"/>
          <p:nvPr/>
        </p:nvSpPr>
        <p:spPr>
          <a:xfrm>
            <a:off x="5372967" y="1593842"/>
            <a:ext cx="1064587" cy="276999"/>
          </a:xfrm>
          <a:prstGeom prst="rect">
            <a:avLst/>
          </a:prstGeom>
          <a:noFill/>
        </p:spPr>
        <p:txBody>
          <a:bodyPr wrap="none" rtlCol="0">
            <a:spAutoFit/>
          </a:bodyPr>
          <a:lstStyle/>
          <a:p>
            <a:r>
              <a:rPr lang="en-US" sz="1200" dirty="0"/>
              <a:t>trainHelper.py</a:t>
            </a:r>
          </a:p>
        </p:txBody>
      </p:sp>
      <p:cxnSp>
        <p:nvCxnSpPr>
          <p:cNvPr id="2061" name="Straight Arrow Connector 2060">
            <a:extLst>
              <a:ext uri="{FF2B5EF4-FFF2-40B4-BE49-F238E27FC236}">
                <a16:creationId xmlns:a16="http://schemas.microsoft.com/office/drawing/2014/main" id="{5419E82B-1E58-4B5F-B89F-1CDCE415F9DA}"/>
              </a:ext>
            </a:extLst>
          </p:cNvPr>
          <p:cNvCxnSpPr/>
          <p:nvPr/>
        </p:nvCxnSpPr>
        <p:spPr>
          <a:xfrm>
            <a:off x="3429000" y="2080669"/>
            <a:ext cx="773723" cy="1000153"/>
          </a:xfrm>
          <a:prstGeom prst="straightConnector1">
            <a:avLst/>
          </a:prstGeom>
          <a:ln>
            <a:solidFill>
              <a:schemeClr val="accent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1518DCFC-7A1C-4AAB-B0A1-CFD36839AE4D}"/>
              </a:ext>
            </a:extLst>
          </p:cNvPr>
          <p:cNvCxnSpPr/>
          <p:nvPr/>
        </p:nvCxnSpPr>
        <p:spPr>
          <a:xfrm flipV="1">
            <a:off x="3429000" y="3541642"/>
            <a:ext cx="773723" cy="108351"/>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C6A47377-1645-40CA-8DE9-734447789DE7}"/>
              </a:ext>
            </a:extLst>
          </p:cNvPr>
          <p:cNvCxnSpPr/>
          <p:nvPr/>
        </p:nvCxnSpPr>
        <p:spPr>
          <a:xfrm flipV="1">
            <a:off x="3508131" y="4404030"/>
            <a:ext cx="694592" cy="1115568"/>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a:extLst>
              <a:ext uri="{FF2B5EF4-FFF2-40B4-BE49-F238E27FC236}">
                <a16:creationId xmlns:a16="http://schemas.microsoft.com/office/drawing/2014/main" id="{C31BE475-6973-45D2-B8D9-C5B588112FB9}"/>
              </a:ext>
            </a:extLst>
          </p:cNvPr>
          <p:cNvCxnSpPr/>
          <p:nvPr/>
        </p:nvCxnSpPr>
        <p:spPr>
          <a:xfrm flipH="1">
            <a:off x="4545623" y="1916374"/>
            <a:ext cx="589085" cy="116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0" name="Rectangle: Rounded Corners 2069">
            <a:extLst>
              <a:ext uri="{FF2B5EF4-FFF2-40B4-BE49-F238E27FC236}">
                <a16:creationId xmlns:a16="http://schemas.microsoft.com/office/drawing/2014/main" id="{E14B505F-3BE8-4B73-826A-427A34FD9D2D}"/>
              </a:ext>
            </a:extLst>
          </p:cNvPr>
          <p:cNvSpPr/>
          <p:nvPr/>
        </p:nvSpPr>
        <p:spPr>
          <a:xfrm>
            <a:off x="4240063" y="3254461"/>
            <a:ext cx="984590" cy="590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2071" name="TextBox 2070">
            <a:extLst>
              <a:ext uri="{FF2B5EF4-FFF2-40B4-BE49-F238E27FC236}">
                <a16:creationId xmlns:a16="http://schemas.microsoft.com/office/drawing/2014/main" id="{96CAF5C5-2DD2-489A-8842-EC1AC423300C}"/>
              </a:ext>
            </a:extLst>
          </p:cNvPr>
          <p:cNvSpPr txBox="1"/>
          <p:nvPr/>
        </p:nvSpPr>
        <p:spPr>
          <a:xfrm>
            <a:off x="3762836" y="2965237"/>
            <a:ext cx="461665" cy="1212983"/>
          </a:xfrm>
          <a:prstGeom prst="rect">
            <a:avLst/>
          </a:prstGeom>
          <a:noFill/>
        </p:spPr>
        <p:txBody>
          <a:bodyPr vert="eaVert" wrap="square" rtlCol="0">
            <a:spAutoFit/>
          </a:bodyPr>
          <a:lstStyle/>
          <a:p>
            <a:pPr algn="just"/>
            <a:r>
              <a:rPr lang="en-US" dirty="0"/>
              <a:t>Choose one</a:t>
            </a:r>
          </a:p>
        </p:txBody>
      </p:sp>
      <p:sp>
        <p:nvSpPr>
          <p:cNvPr id="2072" name="Right Brace 2071">
            <a:extLst>
              <a:ext uri="{FF2B5EF4-FFF2-40B4-BE49-F238E27FC236}">
                <a16:creationId xmlns:a16="http://schemas.microsoft.com/office/drawing/2014/main" id="{55CF2CE3-DB22-433B-803D-1C252BF8F117}"/>
              </a:ext>
            </a:extLst>
          </p:cNvPr>
          <p:cNvSpPr/>
          <p:nvPr/>
        </p:nvSpPr>
        <p:spPr>
          <a:xfrm>
            <a:off x="3231091" y="1977067"/>
            <a:ext cx="525056" cy="35425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74" name="Straight Arrow Connector 2073">
            <a:extLst>
              <a:ext uri="{FF2B5EF4-FFF2-40B4-BE49-F238E27FC236}">
                <a16:creationId xmlns:a16="http://schemas.microsoft.com/office/drawing/2014/main" id="{39592149-0170-4EB2-841F-DBB7935D5D0E}"/>
              </a:ext>
            </a:extLst>
          </p:cNvPr>
          <p:cNvCxnSpPr/>
          <p:nvPr/>
        </p:nvCxnSpPr>
        <p:spPr>
          <a:xfrm flipH="1">
            <a:off x="4352192" y="4114223"/>
            <a:ext cx="347960" cy="1261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6" name="Straight Arrow Connector 2075">
            <a:extLst>
              <a:ext uri="{FF2B5EF4-FFF2-40B4-BE49-F238E27FC236}">
                <a16:creationId xmlns:a16="http://schemas.microsoft.com/office/drawing/2014/main" id="{80E2782A-5B97-40BD-A40C-D82DC3B6203A}"/>
              </a:ext>
            </a:extLst>
          </p:cNvPr>
          <p:cNvCxnSpPr/>
          <p:nvPr/>
        </p:nvCxnSpPr>
        <p:spPr>
          <a:xfrm>
            <a:off x="5020037" y="4162524"/>
            <a:ext cx="315816" cy="125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7" name="Rectangle: Rounded Corners 2076">
            <a:extLst>
              <a:ext uri="{FF2B5EF4-FFF2-40B4-BE49-F238E27FC236}">
                <a16:creationId xmlns:a16="http://schemas.microsoft.com/office/drawing/2014/main" id="{68C0387B-9A84-4099-BA14-31F10DB9AAA9}"/>
              </a:ext>
            </a:extLst>
          </p:cNvPr>
          <p:cNvSpPr/>
          <p:nvPr/>
        </p:nvSpPr>
        <p:spPr>
          <a:xfrm>
            <a:off x="3942957" y="5426060"/>
            <a:ext cx="777449" cy="326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Train Set</a:t>
            </a:r>
          </a:p>
        </p:txBody>
      </p:sp>
      <p:sp>
        <p:nvSpPr>
          <p:cNvPr id="107" name="Rectangle: Rounded Corners 106">
            <a:extLst>
              <a:ext uri="{FF2B5EF4-FFF2-40B4-BE49-F238E27FC236}">
                <a16:creationId xmlns:a16="http://schemas.microsoft.com/office/drawing/2014/main" id="{9260F01B-F950-4FDE-A8B0-AEA52343381B}"/>
              </a:ext>
            </a:extLst>
          </p:cNvPr>
          <p:cNvSpPr/>
          <p:nvPr/>
        </p:nvSpPr>
        <p:spPr>
          <a:xfrm>
            <a:off x="4966771" y="5426060"/>
            <a:ext cx="777449" cy="326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Test Set</a:t>
            </a:r>
          </a:p>
        </p:txBody>
      </p:sp>
      <p:cxnSp>
        <p:nvCxnSpPr>
          <p:cNvPr id="2080" name="Connector: Curved 2079">
            <a:extLst>
              <a:ext uri="{FF2B5EF4-FFF2-40B4-BE49-F238E27FC236}">
                <a16:creationId xmlns:a16="http://schemas.microsoft.com/office/drawing/2014/main" id="{123C504C-7E33-4032-AA01-38FAAAD0E0C7}"/>
              </a:ext>
            </a:extLst>
          </p:cNvPr>
          <p:cNvCxnSpPr/>
          <p:nvPr/>
        </p:nvCxnSpPr>
        <p:spPr>
          <a:xfrm rot="5400000" flipH="1" flipV="1">
            <a:off x="4310746" y="3784442"/>
            <a:ext cx="1867167" cy="12588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81" name="TextBox 2080">
            <a:extLst>
              <a:ext uri="{FF2B5EF4-FFF2-40B4-BE49-F238E27FC236}">
                <a16:creationId xmlns:a16="http://schemas.microsoft.com/office/drawing/2014/main" id="{743D470B-B684-43C1-85A2-AC107A44E49C}"/>
              </a:ext>
            </a:extLst>
          </p:cNvPr>
          <p:cNvSpPr txBox="1"/>
          <p:nvPr/>
        </p:nvSpPr>
        <p:spPr>
          <a:xfrm>
            <a:off x="4006610" y="4812400"/>
            <a:ext cx="747994" cy="461665"/>
          </a:xfrm>
          <a:prstGeom prst="rect">
            <a:avLst/>
          </a:prstGeom>
          <a:noFill/>
        </p:spPr>
        <p:txBody>
          <a:bodyPr wrap="square" rtlCol="0">
            <a:spAutoFit/>
          </a:bodyPr>
          <a:lstStyle/>
          <a:p>
            <a:r>
              <a:rPr lang="en-US" sz="1200" dirty="0"/>
              <a:t>Patient ID &lt; W5</a:t>
            </a:r>
          </a:p>
        </p:txBody>
      </p:sp>
      <p:cxnSp>
        <p:nvCxnSpPr>
          <p:cNvPr id="2083" name="Connector: Elbow 2082">
            <a:extLst>
              <a:ext uri="{FF2B5EF4-FFF2-40B4-BE49-F238E27FC236}">
                <a16:creationId xmlns:a16="http://schemas.microsoft.com/office/drawing/2014/main" id="{C676CF02-F31F-4701-B36E-80B2915FF27C}"/>
              </a:ext>
            </a:extLst>
          </p:cNvPr>
          <p:cNvCxnSpPr/>
          <p:nvPr/>
        </p:nvCxnSpPr>
        <p:spPr>
          <a:xfrm rot="10800000" flipV="1">
            <a:off x="7814997" y="4998530"/>
            <a:ext cx="2164273" cy="908973"/>
          </a:xfrm>
          <a:prstGeom prst="bentConnector3">
            <a:avLst>
              <a:gd name="adj1" fmla="val -375"/>
            </a:avLst>
          </a:prstGeom>
          <a:ln>
            <a:tailEnd type="triangle"/>
          </a:ln>
        </p:spPr>
        <p:style>
          <a:lnRef idx="1">
            <a:schemeClr val="accent1"/>
          </a:lnRef>
          <a:fillRef idx="0">
            <a:schemeClr val="accent1"/>
          </a:fillRef>
          <a:effectRef idx="0">
            <a:schemeClr val="accent1"/>
          </a:effectRef>
          <a:fontRef idx="minor">
            <a:schemeClr val="tx1"/>
          </a:fontRef>
        </p:style>
      </p:cxnSp>
      <p:sp>
        <p:nvSpPr>
          <p:cNvPr id="2085" name="TextBox 2084">
            <a:extLst>
              <a:ext uri="{FF2B5EF4-FFF2-40B4-BE49-F238E27FC236}">
                <a16:creationId xmlns:a16="http://schemas.microsoft.com/office/drawing/2014/main" id="{D7C72399-6D1D-4338-B49A-15BBE6CF8612}"/>
              </a:ext>
            </a:extLst>
          </p:cNvPr>
          <p:cNvSpPr txBox="1"/>
          <p:nvPr/>
        </p:nvSpPr>
        <p:spPr>
          <a:xfrm>
            <a:off x="9437891" y="5209027"/>
            <a:ext cx="1219245" cy="369332"/>
          </a:xfrm>
          <a:prstGeom prst="rect">
            <a:avLst/>
          </a:prstGeom>
          <a:noFill/>
        </p:spPr>
        <p:txBody>
          <a:bodyPr wrap="none" rtlCol="0">
            <a:spAutoFit/>
          </a:bodyPr>
          <a:lstStyle/>
          <a:p>
            <a:r>
              <a:rPr lang="en-US" dirty="0"/>
              <a:t>Last </a:t>
            </a:r>
            <a:r>
              <a:rPr lang="en-US" altLang="zh-CN" dirty="0"/>
              <a:t>Model</a:t>
            </a:r>
            <a:endParaRPr lang="en-US" dirty="0"/>
          </a:p>
        </p:txBody>
      </p:sp>
      <p:sp>
        <p:nvSpPr>
          <p:cNvPr id="116" name="Rectangle: Rounded Corners 115">
            <a:extLst>
              <a:ext uri="{FF2B5EF4-FFF2-40B4-BE49-F238E27FC236}">
                <a16:creationId xmlns:a16="http://schemas.microsoft.com/office/drawing/2014/main" id="{4C4D124A-59C7-44B2-9B3B-AFE86968F79F}"/>
              </a:ext>
            </a:extLst>
          </p:cNvPr>
          <p:cNvSpPr/>
          <p:nvPr/>
        </p:nvSpPr>
        <p:spPr>
          <a:xfrm>
            <a:off x="6748244" y="5688865"/>
            <a:ext cx="914409" cy="36512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U-net Model</a:t>
            </a:r>
          </a:p>
        </p:txBody>
      </p:sp>
      <p:cxnSp>
        <p:nvCxnSpPr>
          <p:cNvPr id="2087" name="Straight Arrow Connector 2086">
            <a:extLst>
              <a:ext uri="{FF2B5EF4-FFF2-40B4-BE49-F238E27FC236}">
                <a16:creationId xmlns:a16="http://schemas.microsoft.com/office/drawing/2014/main" id="{B60E1159-2150-4CCF-88E5-5E0306F7A396}"/>
              </a:ext>
            </a:extLst>
          </p:cNvPr>
          <p:cNvCxnSpPr/>
          <p:nvPr/>
        </p:nvCxnSpPr>
        <p:spPr>
          <a:xfrm>
            <a:off x="5873777" y="5688865"/>
            <a:ext cx="742951" cy="218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9" name="Straight Arrow Connector 2088">
            <a:extLst>
              <a:ext uri="{FF2B5EF4-FFF2-40B4-BE49-F238E27FC236}">
                <a16:creationId xmlns:a16="http://schemas.microsoft.com/office/drawing/2014/main" id="{87EAE355-CAAF-43F0-AEB9-E1D0C4B0576B}"/>
              </a:ext>
            </a:extLst>
          </p:cNvPr>
          <p:cNvCxnSpPr/>
          <p:nvPr/>
        </p:nvCxnSpPr>
        <p:spPr>
          <a:xfrm>
            <a:off x="11192608" y="4522670"/>
            <a:ext cx="457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0" name="TextBox 2089">
            <a:extLst>
              <a:ext uri="{FF2B5EF4-FFF2-40B4-BE49-F238E27FC236}">
                <a16:creationId xmlns:a16="http://schemas.microsoft.com/office/drawing/2014/main" id="{B0483F20-B943-4E4A-87B5-BF5A2C445190}"/>
              </a:ext>
            </a:extLst>
          </p:cNvPr>
          <p:cNvSpPr txBox="1"/>
          <p:nvPr/>
        </p:nvSpPr>
        <p:spPr>
          <a:xfrm>
            <a:off x="11128706" y="4627734"/>
            <a:ext cx="1329708" cy="646331"/>
          </a:xfrm>
          <a:prstGeom prst="rect">
            <a:avLst/>
          </a:prstGeom>
          <a:noFill/>
        </p:spPr>
        <p:txBody>
          <a:bodyPr wrap="square" rtlCol="0">
            <a:spAutoFit/>
          </a:bodyPr>
          <a:lstStyle/>
          <a:p>
            <a:r>
              <a:rPr lang="en-US" dirty="0"/>
              <a:t>Validation Results</a:t>
            </a:r>
          </a:p>
        </p:txBody>
      </p:sp>
      <p:cxnSp>
        <p:nvCxnSpPr>
          <p:cNvPr id="2092" name="Straight Arrow Connector 2091">
            <a:extLst>
              <a:ext uri="{FF2B5EF4-FFF2-40B4-BE49-F238E27FC236}">
                <a16:creationId xmlns:a16="http://schemas.microsoft.com/office/drawing/2014/main" id="{63A8742C-CDFF-472E-B9E4-7537126ECE61}"/>
              </a:ext>
            </a:extLst>
          </p:cNvPr>
          <p:cNvCxnSpPr/>
          <p:nvPr/>
        </p:nvCxnSpPr>
        <p:spPr>
          <a:xfrm>
            <a:off x="7205448" y="6184503"/>
            <a:ext cx="609549" cy="11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4" name="TextBox 2093">
            <a:extLst>
              <a:ext uri="{FF2B5EF4-FFF2-40B4-BE49-F238E27FC236}">
                <a16:creationId xmlns:a16="http://schemas.microsoft.com/office/drawing/2014/main" id="{1C616C67-FCAC-4002-931B-38C8B9A3CA1B}"/>
              </a:ext>
            </a:extLst>
          </p:cNvPr>
          <p:cNvSpPr txBox="1"/>
          <p:nvPr/>
        </p:nvSpPr>
        <p:spPr>
          <a:xfrm>
            <a:off x="8001000" y="6129019"/>
            <a:ext cx="1288623" cy="369332"/>
          </a:xfrm>
          <a:prstGeom prst="rect">
            <a:avLst/>
          </a:prstGeom>
          <a:noFill/>
        </p:spPr>
        <p:txBody>
          <a:bodyPr wrap="none" rtlCol="0">
            <a:spAutoFit/>
          </a:bodyPr>
          <a:lstStyle/>
          <a:p>
            <a:r>
              <a:rPr lang="en-US" dirty="0"/>
              <a:t>Assessment</a:t>
            </a:r>
          </a:p>
        </p:txBody>
      </p:sp>
      <p:cxnSp>
        <p:nvCxnSpPr>
          <p:cNvPr id="2096" name="Straight Arrow Connector 2095">
            <a:extLst>
              <a:ext uri="{FF2B5EF4-FFF2-40B4-BE49-F238E27FC236}">
                <a16:creationId xmlns:a16="http://schemas.microsoft.com/office/drawing/2014/main" id="{0100646C-8B9E-416E-BCE4-B4AC82D15E15}"/>
              </a:ext>
            </a:extLst>
          </p:cNvPr>
          <p:cNvCxnSpPr/>
          <p:nvPr/>
        </p:nvCxnSpPr>
        <p:spPr>
          <a:xfrm flipV="1">
            <a:off x="4754604" y="325315"/>
            <a:ext cx="989616" cy="640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7" name="TextBox 2096">
            <a:extLst>
              <a:ext uri="{FF2B5EF4-FFF2-40B4-BE49-F238E27FC236}">
                <a16:creationId xmlns:a16="http://schemas.microsoft.com/office/drawing/2014/main" id="{CDF178EA-8C9E-4248-B742-BC80D9CD616C}"/>
              </a:ext>
            </a:extLst>
          </p:cNvPr>
          <p:cNvSpPr txBox="1"/>
          <p:nvPr/>
        </p:nvSpPr>
        <p:spPr>
          <a:xfrm>
            <a:off x="5051874" y="227815"/>
            <a:ext cx="1800493" cy="276999"/>
          </a:xfrm>
          <a:prstGeom prst="rect">
            <a:avLst/>
          </a:prstGeom>
          <a:noFill/>
        </p:spPr>
        <p:txBody>
          <a:bodyPr wrap="none" rtlCol="0">
            <a:spAutoFit/>
          </a:bodyPr>
          <a:lstStyle/>
          <a:p>
            <a:r>
              <a:rPr lang="en-US" sz="1200" dirty="0"/>
              <a:t>Plot graphs and write logs</a:t>
            </a:r>
          </a:p>
        </p:txBody>
      </p:sp>
      <p:pic>
        <p:nvPicPr>
          <p:cNvPr id="2099" name="Picture 2098" descr="Chart&#10;&#10;Description automatically generated">
            <a:extLst>
              <a:ext uri="{FF2B5EF4-FFF2-40B4-BE49-F238E27FC236}">
                <a16:creationId xmlns:a16="http://schemas.microsoft.com/office/drawing/2014/main" id="{05BE8C8B-BBD3-41E7-8711-C32750B6E2DD}"/>
              </a:ext>
            </a:extLst>
          </p:cNvPr>
          <p:cNvPicPr>
            <a:picLocks noChangeAspect="1"/>
          </p:cNvPicPr>
          <p:nvPr/>
        </p:nvPicPr>
        <p:blipFill>
          <a:blip r:embed="rId14"/>
          <a:stretch>
            <a:fillRect/>
          </a:stretch>
        </p:blipFill>
        <p:spPr>
          <a:xfrm>
            <a:off x="3745052" y="-18489"/>
            <a:ext cx="915341" cy="915341"/>
          </a:xfrm>
          <a:prstGeom prst="rect">
            <a:avLst/>
          </a:prstGeom>
        </p:spPr>
      </p:pic>
      <p:pic>
        <p:nvPicPr>
          <p:cNvPr id="74" name="Picture 73" descr="Chart&#10;&#10;Description automatically generated with medium confidence">
            <a:extLst>
              <a:ext uri="{FF2B5EF4-FFF2-40B4-BE49-F238E27FC236}">
                <a16:creationId xmlns:a16="http://schemas.microsoft.com/office/drawing/2014/main" id="{19CF11A4-A2AE-A477-3AD6-881187B79A4E}"/>
              </a:ext>
            </a:extLst>
          </p:cNvPr>
          <p:cNvPicPr>
            <a:picLocks noChangeAspect="1"/>
          </p:cNvPicPr>
          <p:nvPr/>
        </p:nvPicPr>
        <p:blipFill>
          <a:blip r:embed="rId15"/>
          <a:stretch>
            <a:fillRect/>
          </a:stretch>
        </p:blipFill>
        <p:spPr>
          <a:xfrm>
            <a:off x="8967627" y="578291"/>
            <a:ext cx="2920493" cy="1493108"/>
          </a:xfrm>
          <a:prstGeom prst="rect">
            <a:avLst/>
          </a:prstGeom>
        </p:spPr>
      </p:pic>
      <p:sp>
        <p:nvSpPr>
          <p:cNvPr id="6" name="TextBox 5">
            <a:extLst>
              <a:ext uri="{FF2B5EF4-FFF2-40B4-BE49-F238E27FC236}">
                <a16:creationId xmlns:a16="http://schemas.microsoft.com/office/drawing/2014/main" id="{6AFD11F1-DF27-160E-9148-ABD76C9F960B}"/>
              </a:ext>
            </a:extLst>
          </p:cNvPr>
          <p:cNvSpPr txBox="1"/>
          <p:nvPr/>
        </p:nvSpPr>
        <p:spPr>
          <a:xfrm>
            <a:off x="10595809" y="2290625"/>
            <a:ext cx="1529163" cy="461665"/>
          </a:xfrm>
          <a:prstGeom prst="rect">
            <a:avLst/>
          </a:prstGeom>
          <a:noFill/>
        </p:spPr>
        <p:txBody>
          <a:bodyPr wrap="square" rtlCol="0">
            <a:spAutoFit/>
          </a:bodyPr>
          <a:lstStyle/>
          <a:p>
            <a:r>
              <a:rPr lang="en-US" altLang="zh-CN" sz="1200" dirty="0"/>
              <a:t>Loss: </a:t>
            </a:r>
            <a:r>
              <a:rPr lang="en-US" altLang="zh-CN" sz="1200" dirty="0" err="1"/>
              <a:t>BCEloss</a:t>
            </a:r>
            <a:endParaRPr lang="en-US" altLang="zh-CN" sz="1200" dirty="0"/>
          </a:p>
          <a:p>
            <a:r>
              <a:rPr lang="en-US" sz="1200" dirty="0"/>
              <a:t>Optimization: Adam</a:t>
            </a:r>
          </a:p>
        </p:txBody>
      </p:sp>
    </p:spTree>
    <p:extLst>
      <p:ext uri="{BB962C8B-B14F-4D97-AF65-F5344CB8AC3E}">
        <p14:creationId xmlns:p14="http://schemas.microsoft.com/office/powerpoint/2010/main" val="3600238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9752052" cy="838096"/>
          </a:xfrm>
        </p:spPr>
        <p:txBody>
          <a:bodyPr>
            <a:normAutofit/>
          </a:bodyPr>
          <a:lstStyle/>
          <a:p>
            <a:r>
              <a:rPr kumimoji="1" lang="zh-CN" altLang="en-US" sz="4000" b="1" dirty="0">
                <a:solidFill>
                  <a:srgbClr val="003B7E"/>
                </a:solidFill>
                <a:latin typeface="Avenir Book" panose="02000503020000020003" pitchFamily="2" charset="0"/>
              </a:rPr>
              <a:t>阈值</a:t>
            </a:r>
            <a:r>
              <a:rPr kumimoji="1" lang="en-US" sz="4000" b="1" dirty="0">
                <a:solidFill>
                  <a:srgbClr val="003B7E"/>
                </a:solidFill>
                <a:latin typeface="Avenir Book" panose="02000503020000020003" pitchFamily="2" charset="0"/>
              </a:rPr>
              <a:t> – </a:t>
            </a:r>
            <a:r>
              <a:rPr kumimoji="1" lang="en-US" altLang="zh-CN" sz="4000" b="1" dirty="0">
                <a:solidFill>
                  <a:srgbClr val="003B7E"/>
                </a:solidFill>
                <a:latin typeface="Avenir Book" panose="02000503020000020003" pitchFamily="2" charset="0"/>
              </a:rPr>
              <a:t>ROC &amp; Threshold Tuning Curve</a:t>
            </a:r>
            <a:endParaRPr kumimoji="1" lang="en-CN" sz="4000"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descr="ROC Curve">
            <a:extLst>
              <a:ext uri="{FF2B5EF4-FFF2-40B4-BE49-F238E27FC236}">
                <a16:creationId xmlns:a16="http://schemas.microsoft.com/office/drawing/2014/main" id="{713E0550-8D2A-4708-ACE9-7FACCB6D9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4462" y="1061550"/>
            <a:ext cx="2857210" cy="27714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289BE6-B657-4743-A29B-6B49B2839AC5}"/>
              </a:ext>
            </a:extLst>
          </p:cNvPr>
          <p:cNvSpPr txBox="1"/>
          <p:nvPr/>
        </p:nvSpPr>
        <p:spPr>
          <a:xfrm>
            <a:off x="567017" y="1672841"/>
            <a:ext cx="7295029" cy="1675202"/>
          </a:xfrm>
          <a:prstGeom prst="rect">
            <a:avLst/>
          </a:prstGeom>
          <a:noFill/>
        </p:spPr>
        <p:txBody>
          <a:bodyPr wrap="square">
            <a:spAutoFit/>
          </a:bodyPr>
          <a:lstStyle/>
          <a:p>
            <a:pPr>
              <a:lnSpc>
                <a:spcPct val="150000"/>
              </a:lnSpc>
            </a:pPr>
            <a:r>
              <a:rPr lang="zh-CN" altLang="en-US" sz="1400" dirty="0"/>
              <a:t>在我的分割部分中，初始使用 </a:t>
            </a:r>
            <a:r>
              <a:rPr lang="en-US" altLang="zh-CN" sz="1400" dirty="0"/>
              <a:t>0.5 </a:t>
            </a:r>
            <a:r>
              <a:rPr lang="zh-CN" altLang="en-US" sz="1400" dirty="0"/>
              <a:t>作为阈值。 尽管架构最后一层是 </a:t>
            </a:r>
            <a:r>
              <a:rPr lang="en-US" sz="1400" dirty="0"/>
              <a:t>sigmoid，</a:t>
            </a:r>
            <a:r>
              <a:rPr lang="zh-CN" altLang="en-US" sz="1400" dirty="0"/>
              <a:t>但 </a:t>
            </a:r>
            <a:r>
              <a:rPr lang="en-US" altLang="zh-CN" sz="1400" dirty="0"/>
              <a:t>0.5 </a:t>
            </a:r>
            <a:r>
              <a:rPr lang="zh-CN" altLang="en-US" sz="1400" dirty="0"/>
              <a:t>并不是进行分割的最佳阈值。 我们可以使用 </a:t>
            </a:r>
            <a:r>
              <a:rPr lang="en-US" sz="1400" dirty="0"/>
              <a:t>ROC </a:t>
            </a:r>
            <a:r>
              <a:rPr lang="zh-CN" altLang="en-US" sz="1400" dirty="0"/>
              <a:t>或 </a:t>
            </a:r>
            <a:r>
              <a:rPr lang="en-US" sz="1400" dirty="0"/>
              <a:t>Threshold Tuning </a:t>
            </a:r>
            <a:r>
              <a:rPr lang="en-US" sz="1400" dirty="0" err="1"/>
              <a:t>Cruve</a:t>
            </a:r>
            <a:r>
              <a:rPr lang="en-US" sz="1400" dirty="0"/>
              <a:t> </a:t>
            </a:r>
            <a:r>
              <a:rPr lang="zh-CN" altLang="en-US" sz="1400" dirty="0"/>
              <a:t>来区分最佳阈值</a:t>
            </a:r>
            <a:endParaRPr lang="en-US" altLang="zh-CN" sz="1400" dirty="0"/>
          </a:p>
          <a:p>
            <a:pPr>
              <a:lnSpc>
                <a:spcPct val="150000"/>
              </a:lnSpc>
            </a:pPr>
            <a:endParaRPr lang="en-US" sz="1400" dirty="0"/>
          </a:p>
          <a:p>
            <a:pPr>
              <a:lnSpc>
                <a:spcPct val="150000"/>
              </a:lnSpc>
            </a:pPr>
            <a:r>
              <a:rPr lang="en-US" altLang="zh-CN" sz="1400" dirty="0"/>
              <a:t>ROC</a:t>
            </a:r>
            <a:r>
              <a:rPr lang="zh-CN" altLang="en-US" sz="1400" dirty="0"/>
              <a:t>曲线说明了二元分类器系统在其区分阈值变化时的诊断能力。 它是通过在各种阈值设置下绘制真阳性率 </a:t>
            </a:r>
            <a:r>
              <a:rPr lang="en-US" altLang="zh-CN" sz="1400" dirty="0"/>
              <a:t>(TPR) </a:t>
            </a:r>
            <a:r>
              <a:rPr lang="zh-CN" altLang="en-US" sz="1400" dirty="0"/>
              <a:t>与假阳性率 </a:t>
            </a:r>
            <a:r>
              <a:rPr lang="en-US" altLang="zh-CN" sz="1400" dirty="0"/>
              <a:t>(FPR) </a:t>
            </a:r>
            <a:r>
              <a:rPr lang="zh-CN" altLang="en-US" sz="1400" dirty="0"/>
              <a:t>来创建的。</a:t>
            </a:r>
            <a:endParaRPr lang="en-US" sz="1400" dirty="0"/>
          </a:p>
        </p:txBody>
      </p:sp>
      <p:pic>
        <p:nvPicPr>
          <p:cNvPr id="6" name="Picture 5" descr="Chart&#10;&#10;Description automatically generated">
            <a:extLst>
              <a:ext uri="{FF2B5EF4-FFF2-40B4-BE49-F238E27FC236}">
                <a16:creationId xmlns:a16="http://schemas.microsoft.com/office/drawing/2014/main" id="{8DE47BBF-2CD7-1EE1-418A-1338244272B9}"/>
              </a:ext>
            </a:extLst>
          </p:cNvPr>
          <p:cNvPicPr>
            <a:picLocks noChangeAspect="1"/>
          </p:cNvPicPr>
          <p:nvPr/>
        </p:nvPicPr>
        <p:blipFill>
          <a:blip r:embed="rId3"/>
          <a:stretch>
            <a:fillRect/>
          </a:stretch>
        </p:blipFill>
        <p:spPr>
          <a:xfrm>
            <a:off x="7951531" y="4019713"/>
            <a:ext cx="3183073" cy="2387305"/>
          </a:xfrm>
          <a:prstGeom prst="rect">
            <a:avLst/>
          </a:prstGeom>
        </p:spPr>
      </p:pic>
      <p:pic>
        <p:nvPicPr>
          <p:cNvPr id="9" name="Picture 2" descr="G-mean">
            <a:extLst>
              <a:ext uri="{FF2B5EF4-FFF2-40B4-BE49-F238E27FC236}">
                <a16:creationId xmlns:a16="http://schemas.microsoft.com/office/drawing/2014/main" id="{0534B2C9-E822-D859-ED4B-CA37CC69C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442" y="3634803"/>
            <a:ext cx="3276600" cy="552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20579D-7EA5-5794-9BDF-B331E5C4A8DA}"/>
              </a:ext>
            </a:extLst>
          </p:cNvPr>
          <p:cNvSpPr txBox="1"/>
          <p:nvPr/>
        </p:nvSpPr>
        <p:spPr>
          <a:xfrm>
            <a:off x="658294" y="4558149"/>
            <a:ext cx="6568673" cy="705258"/>
          </a:xfrm>
          <a:prstGeom prst="rect">
            <a:avLst/>
          </a:prstGeom>
          <a:noFill/>
        </p:spPr>
        <p:txBody>
          <a:bodyPr wrap="square" rtlCol="0">
            <a:spAutoFit/>
          </a:bodyPr>
          <a:lstStyle/>
          <a:p>
            <a:pPr>
              <a:lnSpc>
                <a:spcPct val="150000"/>
              </a:lnSpc>
            </a:pPr>
            <a:r>
              <a:rPr lang="en-US" sz="1400" dirty="0"/>
              <a:t>Threshold Tuning </a:t>
            </a:r>
            <a:r>
              <a:rPr lang="en-US" sz="1400" dirty="0" err="1"/>
              <a:t>Curve，x</a:t>
            </a:r>
            <a:r>
              <a:rPr lang="zh-CN" altLang="en-US" sz="1400" dirty="0"/>
              <a:t>轴为</a:t>
            </a:r>
            <a:r>
              <a:rPr lang="en-US" sz="1400" dirty="0" err="1"/>
              <a:t>Threshold，y</a:t>
            </a:r>
            <a:r>
              <a:rPr lang="zh-CN" altLang="en-US" sz="1400" dirty="0"/>
              <a:t>轴为</a:t>
            </a:r>
            <a:r>
              <a:rPr lang="en-US" sz="1400" dirty="0"/>
              <a:t>F1-score，Threshold Tuning Curve</a:t>
            </a:r>
            <a:r>
              <a:rPr lang="zh-CN" altLang="en-US" sz="1400" dirty="0"/>
              <a:t>的目标是找到最佳</a:t>
            </a:r>
            <a:r>
              <a:rPr lang="en-US" altLang="zh-CN" sz="1400" dirty="0"/>
              <a:t>F</a:t>
            </a:r>
            <a:r>
              <a:rPr lang="en-US" sz="1400" dirty="0"/>
              <a:t>1-score</a:t>
            </a:r>
            <a:r>
              <a:rPr lang="zh-CN" altLang="en-US" sz="1400" dirty="0"/>
              <a:t>对应的阈值</a:t>
            </a:r>
            <a:endParaRPr lang="en-US" sz="1400" dirty="0"/>
          </a:p>
        </p:txBody>
      </p:sp>
    </p:spTree>
    <p:extLst>
      <p:ext uri="{BB962C8B-B14F-4D97-AF65-F5344CB8AC3E}">
        <p14:creationId xmlns:p14="http://schemas.microsoft.com/office/powerpoint/2010/main" val="396052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评估参数</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a:extLst>
              <a:ext uri="{FF2B5EF4-FFF2-40B4-BE49-F238E27FC236}">
                <a16:creationId xmlns:a16="http://schemas.microsoft.com/office/drawing/2014/main" id="{7BDE9F44-36A7-4410-FE1F-12BE281136D7}"/>
              </a:ext>
            </a:extLst>
          </p:cNvPr>
          <p:cNvPicPr>
            <a:picLocks noChangeAspect="1"/>
          </p:cNvPicPr>
          <p:nvPr/>
        </p:nvPicPr>
        <p:blipFill>
          <a:blip r:embed="rId2"/>
          <a:stretch>
            <a:fillRect/>
          </a:stretch>
        </p:blipFill>
        <p:spPr>
          <a:xfrm>
            <a:off x="233577" y="1457400"/>
            <a:ext cx="5190476" cy="1200000"/>
          </a:xfrm>
          <a:prstGeom prst="rect">
            <a:avLst/>
          </a:prstGeom>
        </p:spPr>
      </p:pic>
      <p:pic>
        <p:nvPicPr>
          <p:cNvPr id="6" name="Picture 5">
            <a:extLst>
              <a:ext uri="{FF2B5EF4-FFF2-40B4-BE49-F238E27FC236}">
                <a16:creationId xmlns:a16="http://schemas.microsoft.com/office/drawing/2014/main" id="{861DF427-5460-4FCD-53EE-47C784196970}"/>
              </a:ext>
            </a:extLst>
          </p:cNvPr>
          <p:cNvPicPr>
            <a:picLocks noChangeAspect="1"/>
          </p:cNvPicPr>
          <p:nvPr/>
        </p:nvPicPr>
        <p:blipFill>
          <a:blip r:embed="rId3"/>
          <a:stretch>
            <a:fillRect/>
          </a:stretch>
        </p:blipFill>
        <p:spPr>
          <a:xfrm>
            <a:off x="309776" y="2835673"/>
            <a:ext cx="6510124" cy="1035179"/>
          </a:xfrm>
          <a:prstGeom prst="rect">
            <a:avLst/>
          </a:prstGeom>
        </p:spPr>
      </p:pic>
      <p:pic>
        <p:nvPicPr>
          <p:cNvPr id="8" name="Picture 7">
            <a:extLst>
              <a:ext uri="{FF2B5EF4-FFF2-40B4-BE49-F238E27FC236}">
                <a16:creationId xmlns:a16="http://schemas.microsoft.com/office/drawing/2014/main" id="{AA89DB19-7D97-C061-FCCD-8AE0159A5FC2}"/>
              </a:ext>
            </a:extLst>
          </p:cNvPr>
          <p:cNvPicPr>
            <a:picLocks noChangeAspect="1"/>
          </p:cNvPicPr>
          <p:nvPr/>
        </p:nvPicPr>
        <p:blipFill>
          <a:blip r:embed="rId4"/>
          <a:stretch>
            <a:fillRect/>
          </a:stretch>
        </p:blipFill>
        <p:spPr>
          <a:xfrm>
            <a:off x="233577" y="4030151"/>
            <a:ext cx="3219048" cy="923810"/>
          </a:xfrm>
          <a:prstGeom prst="rect">
            <a:avLst/>
          </a:prstGeom>
        </p:spPr>
      </p:pic>
      <p:pic>
        <p:nvPicPr>
          <p:cNvPr id="10" name="Picture 9">
            <a:extLst>
              <a:ext uri="{FF2B5EF4-FFF2-40B4-BE49-F238E27FC236}">
                <a16:creationId xmlns:a16="http://schemas.microsoft.com/office/drawing/2014/main" id="{D23F320F-EC8D-BF93-18B1-C271FB6AC4C2}"/>
              </a:ext>
            </a:extLst>
          </p:cNvPr>
          <p:cNvPicPr>
            <a:picLocks noChangeAspect="1"/>
          </p:cNvPicPr>
          <p:nvPr/>
        </p:nvPicPr>
        <p:blipFill>
          <a:blip r:embed="rId5"/>
          <a:stretch>
            <a:fillRect/>
          </a:stretch>
        </p:blipFill>
        <p:spPr>
          <a:xfrm>
            <a:off x="233577" y="4959890"/>
            <a:ext cx="3523809" cy="1009524"/>
          </a:xfrm>
          <a:prstGeom prst="rect">
            <a:avLst/>
          </a:prstGeom>
        </p:spPr>
      </p:pic>
      <p:pic>
        <p:nvPicPr>
          <p:cNvPr id="12" name="Picture 11">
            <a:extLst>
              <a:ext uri="{FF2B5EF4-FFF2-40B4-BE49-F238E27FC236}">
                <a16:creationId xmlns:a16="http://schemas.microsoft.com/office/drawing/2014/main" id="{18DB82A5-A6F6-48F7-0BCE-C6C217D3E40F}"/>
              </a:ext>
            </a:extLst>
          </p:cNvPr>
          <p:cNvPicPr>
            <a:picLocks noChangeAspect="1"/>
          </p:cNvPicPr>
          <p:nvPr/>
        </p:nvPicPr>
        <p:blipFill>
          <a:blip r:embed="rId6"/>
          <a:stretch>
            <a:fillRect/>
          </a:stretch>
        </p:blipFill>
        <p:spPr>
          <a:xfrm>
            <a:off x="6628024" y="1271359"/>
            <a:ext cx="3380952" cy="1114286"/>
          </a:xfrm>
          <a:prstGeom prst="rect">
            <a:avLst/>
          </a:prstGeom>
        </p:spPr>
      </p:pic>
      <p:pic>
        <p:nvPicPr>
          <p:cNvPr id="14" name="Picture 13">
            <a:extLst>
              <a:ext uri="{FF2B5EF4-FFF2-40B4-BE49-F238E27FC236}">
                <a16:creationId xmlns:a16="http://schemas.microsoft.com/office/drawing/2014/main" id="{8FB9A49B-94C1-A217-A3EC-04086C979CC8}"/>
              </a:ext>
            </a:extLst>
          </p:cNvPr>
          <p:cNvPicPr>
            <a:picLocks noChangeAspect="1"/>
          </p:cNvPicPr>
          <p:nvPr/>
        </p:nvPicPr>
        <p:blipFill>
          <a:blip r:embed="rId7"/>
          <a:stretch>
            <a:fillRect/>
          </a:stretch>
        </p:blipFill>
        <p:spPr>
          <a:xfrm>
            <a:off x="6628024" y="2385645"/>
            <a:ext cx="4657143" cy="1685714"/>
          </a:xfrm>
          <a:prstGeom prst="rect">
            <a:avLst/>
          </a:prstGeom>
        </p:spPr>
      </p:pic>
      <p:pic>
        <p:nvPicPr>
          <p:cNvPr id="16" name="Picture 15">
            <a:extLst>
              <a:ext uri="{FF2B5EF4-FFF2-40B4-BE49-F238E27FC236}">
                <a16:creationId xmlns:a16="http://schemas.microsoft.com/office/drawing/2014/main" id="{3E1618A2-3685-F0BF-C60B-727AA0E2F976}"/>
              </a:ext>
            </a:extLst>
          </p:cNvPr>
          <p:cNvPicPr>
            <a:picLocks noChangeAspect="1"/>
          </p:cNvPicPr>
          <p:nvPr/>
        </p:nvPicPr>
        <p:blipFill>
          <a:blip r:embed="rId8"/>
          <a:stretch>
            <a:fillRect/>
          </a:stretch>
        </p:blipFill>
        <p:spPr>
          <a:xfrm>
            <a:off x="3669233" y="4614023"/>
            <a:ext cx="3428571" cy="933333"/>
          </a:xfrm>
          <a:prstGeom prst="rect">
            <a:avLst/>
          </a:prstGeom>
        </p:spPr>
      </p:pic>
      <p:pic>
        <p:nvPicPr>
          <p:cNvPr id="2050" name="Picture 2" descr="Scheme to explain how Dice coefficient is calculated. The light red and...  | Download Scientific Diagram">
            <a:extLst>
              <a:ext uri="{FF2B5EF4-FFF2-40B4-BE49-F238E27FC236}">
                <a16:creationId xmlns:a16="http://schemas.microsoft.com/office/drawing/2014/main" id="{78BB5D44-C0E9-9B71-AA2A-6E9112E743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13264" y="4225319"/>
            <a:ext cx="2434844" cy="190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72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分割评估 </a:t>
            </a:r>
            <a:r>
              <a:rPr kumimoji="1" lang="en-US" altLang="zh-CN" sz="3600" b="1" dirty="0">
                <a:solidFill>
                  <a:srgbClr val="003B7E"/>
                </a:solidFill>
                <a:latin typeface="Avenir Book" panose="02000503020000020003" pitchFamily="2" charset="0"/>
              </a:rPr>
              <a:t>- loss</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4" name="Picture 13" descr="Chart&#10;&#10;Description automatically generated with medium confidence">
            <a:extLst>
              <a:ext uri="{FF2B5EF4-FFF2-40B4-BE49-F238E27FC236}">
                <a16:creationId xmlns:a16="http://schemas.microsoft.com/office/drawing/2014/main" id="{7519E2A8-5DBE-EFA5-B59B-D1317F382F59}"/>
              </a:ext>
            </a:extLst>
          </p:cNvPr>
          <p:cNvPicPr>
            <a:picLocks noChangeAspect="1"/>
          </p:cNvPicPr>
          <p:nvPr/>
        </p:nvPicPr>
        <p:blipFill>
          <a:blip r:embed="rId2"/>
          <a:stretch>
            <a:fillRect/>
          </a:stretch>
        </p:blipFill>
        <p:spPr>
          <a:xfrm>
            <a:off x="546393" y="1857866"/>
            <a:ext cx="3704765" cy="2778574"/>
          </a:xfrm>
          <a:prstGeom prst="rect">
            <a:avLst/>
          </a:prstGeom>
        </p:spPr>
      </p:pic>
      <p:pic>
        <p:nvPicPr>
          <p:cNvPr id="15" name="Picture 14" descr="Chart&#10;&#10;Description automatically generated">
            <a:extLst>
              <a:ext uri="{FF2B5EF4-FFF2-40B4-BE49-F238E27FC236}">
                <a16:creationId xmlns:a16="http://schemas.microsoft.com/office/drawing/2014/main" id="{8115CE77-90EA-4E34-AE1D-97F4C8F713AB}"/>
              </a:ext>
            </a:extLst>
          </p:cNvPr>
          <p:cNvPicPr>
            <a:picLocks noChangeAspect="1"/>
          </p:cNvPicPr>
          <p:nvPr/>
        </p:nvPicPr>
        <p:blipFill>
          <a:blip r:embed="rId3"/>
          <a:stretch>
            <a:fillRect/>
          </a:stretch>
        </p:blipFill>
        <p:spPr>
          <a:xfrm>
            <a:off x="4448421" y="1871346"/>
            <a:ext cx="3628779" cy="2721584"/>
          </a:xfrm>
          <a:prstGeom prst="rect">
            <a:avLst/>
          </a:prstGeom>
        </p:spPr>
      </p:pic>
      <p:pic>
        <p:nvPicPr>
          <p:cNvPr id="16" name="Picture 15" descr="Chart&#10;&#10;Description automatically generated">
            <a:extLst>
              <a:ext uri="{FF2B5EF4-FFF2-40B4-BE49-F238E27FC236}">
                <a16:creationId xmlns:a16="http://schemas.microsoft.com/office/drawing/2014/main" id="{E29141BB-213D-479B-A4D7-D0DAE4D2343E}"/>
              </a:ext>
            </a:extLst>
          </p:cNvPr>
          <p:cNvPicPr>
            <a:picLocks noChangeAspect="1"/>
          </p:cNvPicPr>
          <p:nvPr/>
        </p:nvPicPr>
        <p:blipFill>
          <a:blip r:embed="rId4"/>
          <a:stretch>
            <a:fillRect/>
          </a:stretch>
        </p:blipFill>
        <p:spPr>
          <a:xfrm>
            <a:off x="8077199" y="1871346"/>
            <a:ext cx="3628779" cy="2721584"/>
          </a:xfrm>
          <a:prstGeom prst="rect">
            <a:avLst/>
          </a:prstGeom>
        </p:spPr>
      </p:pic>
      <p:sp>
        <p:nvSpPr>
          <p:cNvPr id="2" name="TextBox 1">
            <a:extLst>
              <a:ext uri="{FF2B5EF4-FFF2-40B4-BE49-F238E27FC236}">
                <a16:creationId xmlns:a16="http://schemas.microsoft.com/office/drawing/2014/main" id="{E04CAD12-5B1B-78D2-5920-391274A3790A}"/>
              </a:ext>
            </a:extLst>
          </p:cNvPr>
          <p:cNvSpPr txBox="1"/>
          <p:nvPr/>
        </p:nvSpPr>
        <p:spPr>
          <a:xfrm>
            <a:off x="2125579" y="4804611"/>
            <a:ext cx="413896" cy="369332"/>
          </a:xfrm>
          <a:prstGeom prst="rect">
            <a:avLst/>
          </a:prstGeom>
          <a:noFill/>
        </p:spPr>
        <p:txBody>
          <a:bodyPr wrap="none" rtlCol="0">
            <a:spAutoFit/>
          </a:bodyPr>
          <a:lstStyle/>
          <a:p>
            <a:r>
              <a:rPr lang="en-US" altLang="zh-CN" dirty="0"/>
              <a:t>T1</a:t>
            </a:r>
          </a:p>
        </p:txBody>
      </p:sp>
      <p:sp>
        <p:nvSpPr>
          <p:cNvPr id="3" name="TextBox 2">
            <a:extLst>
              <a:ext uri="{FF2B5EF4-FFF2-40B4-BE49-F238E27FC236}">
                <a16:creationId xmlns:a16="http://schemas.microsoft.com/office/drawing/2014/main" id="{F1BAF31B-C63D-C687-CB9E-CCBE0B87A4F7}"/>
              </a:ext>
            </a:extLst>
          </p:cNvPr>
          <p:cNvSpPr txBox="1"/>
          <p:nvPr/>
        </p:nvSpPr>
        <p:spPr>
          <a:xfrm>
            <a:off x="6096000" y="4804611"/>
            <a:ext cx="413896" cy="369332"/>
          </a:xfrm>
          <a:prstGeom prst="rect">
            <a:avLst/>
          </a:prstGeom>
          <a:noFill/>
        </p:spPr>
        <p:txBody>
          <a:bodyPr wrap="none" rtlCol="0">
            <a:spAutoFit/>
          </a:bodyPr>
          <a:lstStyle/>
          <a:p>
            <a:r>
              <a:rPr lang="en-US" altLang="zh-CN" dirty="0"/>
              <a:t>T2</a:t>
            </a:r>
            <a:endParaRPr lang="en-US" dirty="0"/>
          </a:p>
        </p:txBody>
      </p:sp>
      <p:sp>
        <p:nvSpPr>
          <p:cNvPr id="4" name="TextBox 3">
            <a:extLst>
              <a:ext uri="{FF2B5EF4-FFF2-40B4-BE49-F238E27FC236}">
                <a16:creationId xmlns:a16="http://schemas.microsoft.com/office/drawing/2014/main" id="{52FD58A4-D5C0-7E4B-46A3-D0E095ADBFEC}"/>
              </a:ext>
            </a:extLst>
          </p:cNvPr>
          <p:cNvSpPr txBox="1"/>
          <p:nvPr/>
        </p:nvSpPr>
        <p:spPr>
          <a:xfrm>
            <a:off x="9714401" y="4804611"/>
            <a:ext cx="704039" cy="369332"/>
          </a:xfrm>
          <a:prstGeom prst="rect">
            <a:avLst/>
          </a:prstGeom>
          <a:noFill/>
        </p:spPr>
        <p:txBody>
          <a:bodyPr wrap="none" rtlCol="0">
            <a:spAutoFit/>
          </a:bodyPr>
          <a:lstStyle/>
          <a:p>
            <a:r>
              <a:rPr lang="en-US" altLang="zh-CN" dirty="0"/>
              <a:t>FLAIR</a:t>
            </a:r>
            <a:endParaRPr lang="en-US" dirty="0"/>
          </a:p>
        </p:txBody>
      </p:sp>
    </p:spTree>
    <p:extLst>
      <p:ext uri="{BB962C8B-B14F-4D97-AF65-F5344CB8AC3E}">
        <p14:creationId xmlns:p14="http://schemas.microsoft.com/office/powerpoint/2010/main" val="138417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分割评估</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a:extLst>
              <a:ext uri="{FF2B5EF4-FFF2-40B4-BE49-F238E27FC236}">
                <a16:creationId xmlns:a16="http://schemas.microsoft.com/office/drawing/2014/main" id="{42F55879-D013-D5AC-966A-EA7D05366038}"/>
              </a:ext>
            </a:extLst>
          </p:cNvPr>
          <p:cNvPicPr>
            <a:picLocks noChangeAspect="1"/>
          </p:cNvPicPr>
          <p:nvPr/>
        </p:nvPicPr>
        <p:blipFill>
          <a:blip r:embed="rId2"/>
          <a:stretch>
            <a:fillRect/>
          </a:stretch>
        </p:blipFill>
        <p:spPr>
          <a:xfrm>
            <a:off x="-1" y="1367044"/>
            <a:ext cx="4283242" cy="1843212"/>
          </a:xfrm>
          <a:prstGeom prst="rect">
            <a:avLst/>
          </a:prstGeom>
        </p:spPr>
      </p:pic>
      <p:pic>
        <p:nvPicPr>
          <p:cNvPr id="9" name="Picture 8">
            <a:extLst>
              <a:ext uri="{FF2B5EF4-FFF2-40B4-BE49-F238E27FC236}">
                <a16:creationId xmlns:a16="http://schemas.microsoft.com/office/drawing/2014/main" id="{2380A802-8F96-642F-4E70-7EB2F30B197B}"/>
              </a:ext>
            </a:extLst>
          </p:cNvPr>
          <p:cNvPicPr>
            <a:picLocks noChangeAspect="1"/>
          </p:cNvPicPr>
          <p:nvPr/>
        </p:nvPicPr>
        <p:blipFill>
          <a:blip r:embed="rId3"/>
          <a:stretch>
            <a:fillRect/>
          </a:stretch>
        </p:blipFill>
        <p:spPr>
          <a:xfrm>
            <a:off x="0" y="3766007"/>
            <a:ext cx="4539975" cy="2171117"/>
          </a:xfrm>
          <a:prstGeom prst="rect">
            <a:avLst/>
          </a:prstGeom>
        </p:spPr>
      </p:pic>
      <p:pic>
        <p:nvPicPr>
          <p:cNvPr id="10" name="Picture 9">
            <a:extLst>
              <a:ext uri="{FF2B5EF4-FFF2-40B4-BE49-F238E27FC236}">
                <a16:creationId xmlns:a16="http://schemas.microsoft.com/office/drawing/2014/main" id="{217578F8-BD77-5E06-BCDF-7B8678C52415}"/>
              </a:ext>
            </a:extLst>
          </p:cNvPr>
          <p:cNvPicPr>
            <a:picLocks noChangeAspect="1"/>
          </p:cNvPicPr>
          <p:nvPr/>
        </p:nvPicPr>
        <p:blipFill>
          <a:blip r:embed="rId4"/>
          <a:stretch>
            <a:fillRect/>
          </a:stretch>
        </p:blipFill>
        <p:spPr>
          <a:xfrm>
            <a:off x="4539975" y="1234992"/>
            <a:ext cx="4647204" cy="2107315"/>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A859ECAB-AEF8-40FF-B1F2-A1D2EDF1F5AE}"/>
              </a:ext>
            </a:extLst>
          </p:cNvPr>
          <p:cNvPicPr>
            <a:picLocks noChangeAspect="1"/>
          </p:cNvPicPr>
          <p:nvPr/>
        </p:nvPicPr>
        <p:blipFill>
          <a:blip r:embed="rId5"/>
          <a:stretch>
            <a:fillRect/>
          </a:stretch>
        </p:blipFill>
        <p:spPr>
          <a:xfrm>
            <a:off x="7652023" y="4101568"/>
            <a:ext cx="4441658" cy="1488184"/>
          </a:xfrm>
          <a:prstGeom prst="rect">
            <a:avLst/>
          </a:prstGeom>
        </p:spPr>
      </p:pic>
      <p:pic>
        <p:nvPicPr>
          <p:cNvPr id="13" name="Picture 12" descr="Chart&#10;&#10;Description automatically generated">
            <a:extLst>
              <a:ext uri="{FF2B5EF4-FFF2-40B4-BE49-F238E27FC236}">
                <a16:creationId xmlns:a16="http://schemas.microsoft.com/office/drawing/2014/main" id="{5978B0AF-A12A-2C03-5E7B-178C7744B6E8}"/>
              </a:ext>
            </a:extLst>
          </p:cNvPr>
          <p:cNvPicPr>
            <a:picLocks noChangeAspect="1"/>
          </p:cNvPicPr>
          <p:nvPr/>
        </p:nvPicPr>
        <p:blipFill>
          <a:blip r:embed="rId6"/>
          <a:stretch>
            <a:fillRect/>
          </a:stretch>
        </p:blipFill>
        <p:spPr>
          <a:xfrm>
            <a:off x="4645151" y="3661958"/>
            <a:ext cx="2901696" cy="2176272"/>
          </a:xfrm>
          <a:prstGeom prst="rect">
            <a:avLst/>
          </a:prstGeom>
        </p:spPr>
      </p:pic>
      <p:sp>
        <p:nvSpPr>
          <p:cNvPr id="11" name="TextBox 10">
            <a:extLst>
              <a:ext uri="{FF2B5EF4-FFF2-40B4-BE49-F238E27FC236}">
                <a16:creationId xmlns:a16="http://schemas.microsoft.com/office/drawing/2014/main" id="{0C1F0F9D-720B-7B62-ACF4-B580C24E886D}"/>
              </a:ext>
            </a:extLst>
          </p:cNvPr>
          <p:cNvSpPr txBox="1"/>
          <p:nvPr/>
        </p:nvSpPr>
        <p:spPr>
          <a:xfrm>
            <a:off x="4760528" y="5874406"/>
            <a:ext cx="2786319" cy="276999"/>
          </a:xfrm>
          <a:prstGeom prst="rect">
            <a:avLst/>
          </a:prstGeom>
          <a:noFill/>
        </p:spPr>
        <p:txBody>
          <a:bodyPr wrap="square" rtlCol="0">
            <a:spAutoFit/>
          </a:bodyPr>
          <a:lstStyle/>
          <a:p>
            <a:r>
              <a:rPr lang="zh-CN" altLang="en-US" sz="1200" dirty="0">
                <a:solidFill>
                  <a:srgbClr val="003B7E"/>
                </a:solidFill>
              </a:rPr>
              <a:t>重要评估参数变化曲线，例：</a:t>
            </a:r>
            <a:r>
              <a:rPr lang="en-US" altLang="zh-CN" sz="1200" dirty="0">
                <a:solidFill>
                  <a:srgbClr val="003B7E"/>
                </a:solidFill>
              </a:rPr>
              <a:t>F1-score</a:t>
            </a:r>
            <a:endParaRPr lang="en-US" sz="1200" dirty="0">
              <a:solidFill>
                <a:srgbClr val="003B7E"/>
              </a:solidFill>
            </a:endParaRPr>
          </a:p>
        </p:txBody>
      </p:sp>
      <p:sp>
        <p:nvSpPr>
          <p:cNvPr id="16" name="TextBox 15">
            <a:extLst>
              <a:ext uri="{FF2B5EF4-FFF2-40B4-BE49-F238E27FC236}">
                <a16:creationId xmlns:a16="http://schemas.microsoft.com/office/drawing/2014/main" id="{EFBDC8BF-7717-AD24-B99F-907FD62C4CA7}"/>
              </a:ext>
            </a:extLst>
          </p:cNvPr>
          <p:cNvSpPr txBox="1"/>
          <p:nvPr/>
        </p:nvSpPr>
        <p:spPr>
          <a:xfrm>
            <a:off x="8138768" y="5876241"/>
            <a:ext cx="3468168" cy="276999"/>
          </a:xfrm>
          <a:prstGeom prst="rect">
            <a:avLst/>
          </a:prstGeom>
          <a:noFill/>
        </p:spPr>
        <p:txBody>
          <a:bodyPr wrap="square">
            <a:spAutoFit/>
          </a:bodyPr>
          <a:lstStyle/>
          <a:p>
            <a:r>
              <a:rPr lang="en-US" sz="1200" dirty="0" err="1">
                <a:solidFill>
                  <a:srgbClr val="003B7E"/>
                </a:solidFill>
              </a:rPr>
              <a:t>左边是原始图像，中间是</a:t>
            </a:r>
            <a:r>
              <a:rPr lang="zh-CN" altLang="en-US" sz="1200" dirty="0">
                <a:solidFill>
                  <a:srgbClr val="003B7E"/>
                </a:solidFill>
              </a:rPr>
              <a:t>金标准</a:t>
            </a:r>
            <a:r>
              <a:rPr lang="en-US" sz="1200" dirty="0">
                <a:solidFill>
                  <a:srgbClr val="003B7E"/>
                </a:solidFill>
              </a:rPr>
              <a:t>，</a:t>
            </a:r>
            <a:r>
              <a:rPr lang="en-US" sz="1200" dirty="0" err="1">
                <a:solidFill>
                  <a:srgbClr val="003B7E"/>
                </a:solidFill>
              </a:rPr>
              <a:t>右边是预测</a:t>
            </a:r>
            <a:endParaRPr lang="en-US" sz="1200" dirty="0">
              <a:solidFill>
                <a:srgbClr val="003B7E"/>
              </a:solidFill>
            </a:endParaRPr>
          </a:p>
        </p:txBody>
      </p:sp>
      <p:sp>
        <p:nvSpPr>
          <p:cNvPr id="14" name="TextBox 13">
            <a:extLst>
              <a:ext uri="{FF2B5EF4-FFF2-40B4-BE49-F238E27FC236}">
                <a16:creationId xmlns:a16="http://schemas.microsoft.com/office/drawing/2014/main" id="{79B999B6-862E-B880-75B1-7561E1563129}"/>
              </a:ext>
            </a:extLst>
          </p:cNvPr>
          <p:cNvSpPr txBox="1"/>
          <p:nvPr/>
        </p:nvSpPr>
        <p:spPr>
          <a:xfrm>
            <a:off x="9198472" y="1838867"/>
            <a:ext cx="2408464"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t>Test</a:t>
            </a:r>
            <a:r>
              <a:rPr lang="zh-CN" altLang="en-US" sz="1200" dirty="0"/>
              <a:t>部分表现小于</a:t>
            </a:r>
            <a:r>
              <a:rPr lang="en-US" altLang="zh-CN" sz="1200" dirty="0"/>
              <a:t>Train</a:t>
            </a:r>
            <a:r>
              <a:rPr lang="zh-CN" altLang="en-US" sz="1200" dirty="0"/>
              <a:t>和</a:t>
            </a:r>
            <a:r>
              <a:rPr lang="en-US" altLang="zh-CN" sz="1200" dirty="0"/>
              <a:t>Validation</a:t>
            </a:r>
          </a:p>
          <a:p>
            <a:pPr marL="285750" indent="-285750">
              <a:buFont typeface="Arial" panose="020B0604020202020204" pitchFamily="34" charset="0"/>
              <a:buChar char="•"/>
            </a:pPr>
            <a:r>
              <a:rPr lang="zh-CN" altLang="en-US" sz="1200" dirty="0"/>
              <a:t>精度大于敏感度</a:t>
            </a:r>
            <a:endParaRPr lang="en-US" altLang="zh-CN" sz="1200" dirty="0"/>
          </a:p>
          <a:p>
            <a:pPr marL="285750" indent="-285750">
              <a:buFont typeface="Arial" panose="020B0604020202020204" pitchFamily="34" charset="0"/>
              <a:buChar char="•"/>
            </a:pPr>
            <a:r>
              <a:rPr lang="en-US" altLang="zh-CN" sz="1200" dirty="0"/>
              <a:t>T1</a:t>
            </a:r>
            <a:r>
              <a:rPr lang="zh-CN" altLang="en-US" sz="1200" dirty="0"/>
              <a:t>结果最差</a:t>
            </a:r>
            <a:endParaRPr lang="en-US" sz="1200" dirty="0"/>
          </a:p>
        </p:txBody>
      </p:sp>
    </p:spTree>
    <p:extLst>
      <p:ext uri="{BB962C8B-B14F-4D97-AF65-F5344CB8AC3E}">
        <p14:creationId xmlns:p14="http://schemas.microsoft.com/office/powerpoint/2010/main" val="3322809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分割评估 </a:t>
            </a:r>
            <a:r>
              <a:rPr kumimoji="1" lang="en-US" altLang="zh-CN" sz="3600" b="1" dirty="0">
                <a:solidFill>
                  <a:srgbClr val="003B7E"/>
                </a:solidFill>
                <a:latin typeface="Avenir Book" panose="02000503020000020003" pitchFamily="2" charset="0"/>
              </a:rPr>
              <a:t>– </a:t>
            </a:r>
            <a:r>
              <a:rPr kumimoji="1" lang="zh-CN" altLang="en-US" sz="3600" b="1" dirty="0">
                <a:solidFill>
                  <a:srgbClr val="003B7E"/>
                </a:solidFill>
                <a:latin typeface="Avenir Book" panose="02000503020000020003" pitchFamily="2" charset="0"/>
              </a:rPr>
              <a:t>多通道叠加</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TextBox 6">
            <a:extLst>
              <a:ext uri="{FF2B5EF4-FFF2-40B4-BE49-F238E27FC236}">
                <a16:creationId xmlns:a16="http://schemas.microsoft.com/office/drawing/2014/main" id="{24D86A72-3737-6D84-A858-050AD597F3BB}"/>
              </a:ext>
            </a:extLst>
          </p:cNvPr>
          <p:cNvSpPr txBox="1"/>
          <p:nvPr/>
        </p:nvSpPr>
        <p:spPr>
          <a:xfrm>
            <a:off x="1997242" y="5191899"/>
            <a:ext cx="3775393" cy="646331"/>
          </a:xfrm>
          <a:prstGeom prst="rect">
            <a:avLst/>
          </a:prstGeom>
          <a:noFill/>
        </p:spPr>
        <p:txBody>
          <a:bodyPr wrap="square" rtlCol="0">
            <a:spAutoFit/>
          </a:bodyPr>
          <a:lstStyle/>
          <a:p>
            <a:r>
              <a:rPr lang="zh-CN" altLang="en-US" dirty="0"/>
              <a:t>多通道叠加带来了分割性能提升，达到了</a:t>
            </a:r>
            <a:r>
              <a:rPr lang="en-US" altLang="zh-CN" dirty="0"/>
              <a:t>test</a:t>
            </a:r>
            <a:r>
              <a:rPr lang="zh-CN" altLang="en-US" dirty="0"/>
              <a:t>集最高</a:t>
            </a:r>
            <a:r>
              <a:rPr lang="en-US" altLang="zh-CN" dirty="0"/>
              <a:t>F1-score,82%</a:t>
            </a:r>
            <a:endParaRPr lang="en-US" dirty="0"/>
          </a:p>
        </p:txBody>
      </p:sp>
      <p:sp>
        <p:nvSpPr>
          <p:cNvPr id="8" name="TextBox 7">
            <a:extLst>
              <a:ext uri="{FF2B5EF4-FFF2-40B4-BE49-F238E27FC236}">
                <a16:creationId xmlns:a16="http://schemas.microsoft.com/office/drawing/2014/main" id="{585DF96D-22AE-1430-AE8D-36539DA89A83}"/>
              </a:ext>
            </a:extLst>
          </p:cNvPr>
          <p:cNvSpPr txBox="1"/>
          <p:nvPr/>
        </p:nvSpPr>
        <p:spPr>
          <a:xfrm>
            <a:off x="7507805" y="6191342"/>
            <a:ext cx="3775393" cy="307777"/>
          </a:xfrm>
          <a:prstGeom prst="rect">
            <a:avLst/>
          </a:prstGeom>
          <a:noFill/>
        </p:spPr>
        <p:txBody>
          <a:bodyPr wrap="none" rtlCol="0">
            <a:spAutoFit/>
          </a:bodyPr>
          <a:lstStyle/>
          <a:p>
            <a:r>
              <a:rPr lang="en-US" sz="1400" dirty="0" err="1">
                <a:solidFill>
                  <a:srgbClr val="003B7E"/>
                </a:solidFill>
              </a:rPr>
              <a:t>左边是原始图像，中间是</a:t>
            </a:r>
            <a:r>
              <a:rPr lang="zh-CN" altLang="en-US" sz="1400" dirty="0">
                <a:solidFill>
                  <a:srgbClr val="003B7E"/>
                </a:solidFill>
              </a:rPr>
              <a:t>金标准</a:t>
            </a:r>
            <a:r>
              <a:rPr lang="en-US" sz="1400" dirty="0">
                <a:solidFill>
                  <a:srgbClr val="003B7E"/>
                </a:solidFill>
              </a:rPr>
              <a:t>，</a:t>
            </a:r>
            <a:r>
              <a:rPr lang="en-US" sz="1400" dirty="0" err="1">
                <a:solidFill>
                  <a:srgbClr val="003B7E"/>
                </a:solidFill>
              </a:rPr>
              <a:t>右边是预测</a:t>
            </a:r>
            <a:endParaRPr lang="en-US" sz="1400" dirty="0">
              <a:solidFill>
                <a:srgbClr val="003B7E"/>
              </a:solidFill>
            </a:endParaRPr>
          </a:p>
        </p:txBody>
      </p:sp>
      <p:pic>
        <p:nvPicPr>
          <p:cNvPr id="4" name="Picture 3">
            <a:extLst>
              <a:ext uri="{FF2B5EF4-FFF2-40B4-BE49-F238E27FC236}">
                <a16:creationId xmlns:a16="http://schemas.microsoft.com/office/drawing/2014/main" id="{6DDFA327-C202-6198-CE1D-75603D0F1118}"/>
              </a:ext>
            </a:extLst>
          </p:cNvPr>
          <p:cNvPicPr>
            <a:picLocks noChangeAspect="1"/>
          </p:cNvPicPr>
          <p:nvPr/>
        </p:nvPicPr>
        <p:blipFill>
          <a:blip r:embed="rId2"/>
          <a:stretch>
            <a:fillRect/>
          </a:stretch>
        </p:blipFill>
        <p:spPr>
          <a:xfrm>
            <a:off x="7291259" y="1321303"/>
            <a:ext cx="3991939" cy="4947490"/>
          </a:xfrm>
          <a:prstGeom prst="rect">
            <a:avLst/>
          </a:prstGeom>
        </p:spPr>
      </p:pic>
      <p:pic>
        <p:nvPicPr>
          <p:cNvPr id="10" name="Picture 9">
            <a:extLst>
              <a:ext uri="{FF2B5EF4-FFF2-40B4-BE49-F238E27FC236}">
                <a16:creationId xmlns:a16="http://schemas.microsoft.com/office/drawing/2014/main" id="{A15FDDDA-7453-01F0-23DA-C2B4CFA9B79F}"/>
              </a:ext>
            </a:extLst>
          </p:cNvPr>
          <p:cNvPicPr>
            <a:picLocks noChangeAspect="1"/>
          </p:cNvPicPr>
          <p:nvPr/>
        </p:nvPicPr>
        <p:blipFill>
          <a:blip r:embed="rId3"/>
          <a:stretch>
            <a:fillRect/>
          </a:stretch>
        </p:blipFill>
        <p:spPr>
          <a:xfrm>
            <a:off x="170249" y="1968338"/>
            <a:ext cx="7198758" cy="3140148"/>
          </a:xfrm>
          <a:prstGeom prst="rect">
            <a:avLst/>
          </a:prstGeom>
        </p:spPr>
      </p:pic>
    </p:spTree>
    <p:extLst>
      <p:ext uri="{BB962C8B-B14F-4D97-AF65-F5344CB8AC3E}">
        <p14:creationId xmlns:p14="http://schemas.microsoft.com/office/powerpoint/2010/main" val="2171638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放射组学特征提取</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766976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放射组学特征提取</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Picture 5">
            <a:extLst>
              <a:ext uri="{FF2B5EF4-FFF2-40B4-BE49-F238E27FC236}">
                <a16:creationId xmlns:a16="http://schemas.microsoft.com/office/drawing/2014/main" id="{EC7C99C0-82CA-4FE0-BFC0-CC93AF11CE3A}"/>
              </a:ext>
            </a:extLst>
          </p:cNvPr>
          <p:cNvPicPr>
            <a:picLocks noChangeAspect="1"/>
          </p:cNvPicPr>
          <p:nvPr/>
        </p:nvPicPr>
        <p:blipFill>
          <a:blip r:embed="rId2"/>
          <a:stretch>
            <a:fillRect/>
          </a:stretch>
        </p:blipFill>
        <p:spPr>
          <a:xfrm>
            <a:off x="7149929" y="0"/>
            <a:ext cx="5042070" cy="6496513"/>
          </a:xfrm>
          <a:prstGeom prst="rect">
            <a:avLst/>
          </a:prstGeom>
        </p:spPr>
      </p:pic>
      <p:pic>
        <p:nvPicPr>
          <p:cNvPr id="10" name="Picture 9">
            <a:extLst>
              <a:ext uri="{FF2B5EF4-FFF2-40B4-BE49-F238E27FC236}">
                <a16:creationId xmlns:a16="http://schemas.microsoft.com/office/drawing/2014/main" id="{BA69E068-DF2D-4C5A-A643-CB6834FDD7F0}"/>
              </a:ext>
            </a:extLst>
          </p:cNvPr>
          <p:cNvPicPr>
            <a:picLocks noChangeAspect="1"/>
          </p:cNvPicPr>
          <p:nvPr/>
        </p:nvPicPr>
        <p:blipFill>
          <a:blip r:embed="rId3"/>
          <a:stretch>
            <a:fillRect/>
          </a:stretch>
        </p:blipFill>
        <p:spPr>
          <a:xfrm>
            <a:off x="3599599" y="1321116"/>
            <a:ext cx="3325740" cy="5098010"/>
          </a:xfrm>
          <a:prstGeom prst="rect">
            <a:avLst/>
          </a:prstGeom>
        </p:spPr>
      </p:pic>
      <p:sp>
        <p:nvSpPr>
          <p:cNvPr id="12" name="TextBox 11">
            <a:extLst>
              <a:ext uri="{FF2B5EF4-FFF2-40B4-BE49-F238E27FC236}">
                <a16:creationId xmlns:a16="http://schemas.microsoft.com/office/drawing/2014/main" id="{878D16DF-6B9F-438F-8C15-1FFFC5239D18}"/>
              </a:ext>
            </a:extLst>
          </p:cNvPr>
          <p:cNvSpPr txBox="1"/>
          <p:nvPr/>
        </p:nvSpPr>
        <p:spPr>
          <a:xfrm>
            <a:off x="170249" y="2502227"/>
            <a:ext cx="2974004"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在特征提取过程中，我们应用传统的 </a:t>
            </a:r>
            <a:r>
              <a:rPr lang="en-US" altLang="zh-CN" sz="1600" dirty="0"/>
              <a:t>CV </a:t>
            </a:r>
            <a:r>
              <a:rPr lang="zh-CN" altLang="en-US" sz="1600" dirty="0"/>
              <a:t>方法，使用特定方程计算特征，将图像信息从 </a:t>
            </a:r>
            <a:r>
              <a:rPr lang="en-US" altLang="zh-CN" sz="1600" dirty="0"/>
              <a:t>2D </a:t>
            </a:r>
            <a:r>
              <a:rPr lang="zh-CN" altLang="en-US" sz="1600" dirty="0"/>
              <a:t>转换为 </a:t>
            </a:r>
            <a:r>
              <a:rPr lang="en-US" altLang="zh-CN" sz="1600" dirty="0"/>
              <a:t>1D</a:t>
            </a:r>
          </a:p>
          <a:p>
            <a:pPr marL="285750" indent="-285750">
              <a:buFont typeface="Arial" panose="020B0604020202020204" pitchFamily="34" charset="0"/>
              <a:buChar char="•"/>
            </a:pPr>
            <a:r>
              <a:rPr lang="en-US" sz="1600" dirty="0" err="1">
                <a:solidFill>
                  <a:srgbClr val="FF6501"/>
                </a:solidFill>
              </a:rPr>
              <a:t>Pyradiomics</a:t>
            </a:r>
            <a:r>
              <a:rPr lang="en-US" sz="1600" dirty="0"/>
              <a:t> </a:t>
            </a:r>
            <a:r>
              <a:rPr lang="zh-CN" altLang="en-US" sz="1600" dirty="0"/>
              <a:t>有</a:t>
            </a:r>
            <a:r>
              <a:rPr lang="en-US" altLang="zh-CN" sz="1600" dirty="0"/>
              <a:t>120</a:t>
            </a:r>
            <a:r>
              <a:rPr lang="zh-CN" altLang="en-US" sz="1600" dirty="0"/>
              <a:t>个特征，其中大部分是纹理特征</a:t>
            </a:r>
            <a:endParaRPr lang="en-US" altLang="zh-CN" sz="1600" dirty="0"/>
          </a:p>
          <a:p>
            <a:pPr marL="285750" indent="-285750">
              <a:buFont typeface="Arial" panose="020B0604020202020204" pitchFamily="34" charset="0"/>
              <a:buChar char="•"/>
            </a:pPr>
            <a:r>
              <a:rPr lang="zh-CN" altLang="en-US" sz="1600" dirty="0"/>
              <a:t>最经典的纹理特征设计是使用 </a:t>
            </a:r>
            <a:r>
              <a:rPr lang="zh-CN" altLang="en-US" sz="1600" dirty="0">
                <a:solidFill>
                  <a:srgbClr val="FF6501"/>
                </a:solidFill>
              </a:rPr>
              <a:t>灰度共生矩阵</a:t>
            </a:r>
            <a:r>
              <a:rPr lang="en-US" altLang="zh-CN" sz="1600" dirty="0">
                <a:solidFill>
                  <a:srgbClr val="FF6501"/>
                </a:solidFill>
              </a:rPr>
              <a:t>(</a:t>
            </a:r>
            <a:r>
              <a:rPr lang="en-US" sz="1600" dirty="0">
                <a:solidFill>
                  <a:srgbClr val="FF6501"/>
                </a:solidFill>
              </a:rPr>
              <a:t>GLCM)</a:t>
            </a:r>
          </a:p>
        </p:txBody>
      </p:sp>
    </p:spTree>
    <p:extLst>
      <p:ext uri="{BB962C8B-B14F-4D97-AF65-F5344CB8AC3E}">
        <p14:creationId xmlns:p14="http://schemas.microsoft.com/office/powerpoint/2010/main" val="2277346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altLang="zh-CN" sz="3600" b="1" dirty="0">
                <a:solidFill>
                  <a:srgbClr val="003B7E"/>
                </a:solidFill>
                <a:latin typeface="Avenir Book" panose="02000503020000020003" pitchFamily="2" charset="0"/>
              </a:rPr>
              <a:t>Hey,</a:t>
            </a:r>
            <a:r>
              <a:rPr kumimoji="1" lang="zh-CN" altLang="en-US" sz="3600" b="1" dirty="0">
                <a:solidFill>
                  <a:srgbClr val="003B7E"/>
                </a:solidFill>
                <a:latin typeface="Avenir Book" panose="02000503020000020003" pitchFamily="2" charset="0"/>
              </a:rPr>
              <a:t>🖐🏻</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26" name="Picture 2">
            <a:extLst>
              <a:ext uri="{FF2B5EF4-FFF2-40B4-BE49-F238E27FC236}">
                <a16:creationId xmlns:a16="http://schemas.microsoft.com/office/drawing/2014/main" id="{89C97339-B143-DC03-DC9A-BB11A18BD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437" y="1283460"/>
            <a:ext cx="3764281" cy="50190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2AA9EF-CEE0-F67A-5242-045A37FC4A52}"/>
              </a:ext>
            </a:extLst>
          </p:cNvPr>
          <p:cNvSpPr txBox="1"/>
          <p:nvPr/>
        </p:nvSpPr>
        <p:spPr>
          <a:xfrm>
            <a:off x="1676982" y="2967335"/>
            <a:ext cx="1801968"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王一冲</a:t>
            </a:r>
            <a:endParaRPr lang="en-US" altLang="zh-CN" dirty="0"/>
          </a:p>
          <a:p>
            <a:pPr marL="285750" indent="-285750">
              <a:buFont typeface="Arial" panose="020B0604020202020204" pitchFamily="34" charset="0"/>
              <a:buChar char="•"/>
            </a:pPr>
            <a:r>
              <a:rPr lang="zh-CN" altLang="en-US" dirty="0"/>
              <a:t>本科 </a:t>
            </a:r>
            <a:r>
              <a:rPr lang="en-US" altLang="zh-CN" dirty="0"/>
              <a:t>– BME</a:t>
            </a:r>
          </a:p>
          <a:p>
            <a:pPr marL="285750" indent="-285750">
              <a:buFont typeface="Arial" panose="020B0604020202020204" pitchFamily="34" charset="0"/>
              <a:buChar char="•"/>
            </a:pPr>
            <a:r>
              <a:rPr lang="en-US" altLang="zh-CN" dirty="0">
                <a:hlinkClick r:id="rId3"/>
              </a:rPr>
              <a:t>Pinkr1ver.com</a:t>
            </a:r>
            <a:endParaRPr lang="en-US" altLang="zh-CN" dirty="0"/>
          </a:p>
        </p:txBody>
      </p:sp>
    </p:spTree>
    <p:extLst>
      <p:ext uri="{BB962C8B-B14F-4D97-AF65-F5344CB8AC3E}">
        <p14:creationId xmlns:p14="http://schemas.microsoft.com/office/powerpoint/2010/main" val="32102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b="1" dirty="0">
                <a:solidFill>
                  <a:srgbClr val="003B7E"/>
                </a:solidFill>
                <a:latin typeface="Avenir Book" panose="02000503020000020003" pitchFamily="2" charset="0"/>
              </a:rPr>
              <a:t>Subtype classification</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337826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系统设计框架</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a:extLst>
              <a:ext uri="{FF2B5EF4-FFF2-40B4-BE49-F238E27FC236}">
                <a16:creationId xmlns:a16="http://schemas.microsoft.com/office/drawing/2014/main" id="{966805D8-CD36-2ECF-F91D-CAF50D7069D0}"/>
              </a:ext>
            </a:extLst>
          </p:cNvPr>
          <p:cNvPicPr>
            <a:picLocks noChangeAspect="1"/>
          </p:cNvPicPr>
          <p:nvPr/>
        </p:nvPicPr>
        <p:blipFill>
          <a:blip r:embed="rId2"/>
          <a:stretch>
            <a:fillRect/>
          </a:stretch>
        </p:blipFill>
        <p:spPr>
          <a:xfrm>
            <a:off x="605589" y="2193159"/>
            <a:ext cx="11012906" cy="2884724"/>
          </a:xfrm>
          <a:prstGeom prst="rect">
            <a:avLst/>
          </a:prstGeom>
        </p:spPr>
      </p:pic>
      <p:sp>
        <p:nvSpPr>
          <p:cNvPr id="4" name="Rectangle 3">
            <a:extLst>
              <a:ext uri="{FF2B5EF4-FFF2-40B4-BE49-F238E27FC236}">
                <a16:creationId xmlns:a16="http://schemas.microsoft.com/office/drawing/2014/main" id="{2D280357-0B74-3311-8F01-EDCE941EAF85}"/>
              </a:ext>
            </a:extLst>
          </p:cNvPr>
          <p:cNvSpPr/>
          <p:nvPr/>
        </p:nvSpPr>
        <p:spPr>
          <a:xfrm>
            <a:off x="605589" y="3429000"/>
            <a:ext cx="6533148" cy="1808747"/>
          </a:xfrm>
          <a:prstGeom prst="rect">
            <a:avLst/>
          </a:prstGeom>
          <a:noFill/>
          <a:ln>
            <a:solidFill>
              <a:schemeClr val="accent4">
                <a:lumMod val="60000"/>
                <a:lumOff val="40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553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胶质母细胞瘤亚型分类结果</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TextBox 3">
            <a:extLst>
              <a:ext uri="{FF2B5EF4-FFF2-40B4-BE49-F238E27FC236}">
                <a16:creationId xmlns:a16="http://schemas.microsoft.com/office/drawing/2014/main" id="{7AB80F21-21BE-4BAA-8832-5170F0E0FEB9}"/>
              </a:ext>
            </a:extLst>
          </p:cNvPr>
          <p:cNvSpPr txBox="1"/>
          <p:nvPr/>
        </p:nvSpPr>
        <p:spPr>
          <a:xfrm>
            <a:off x="537410" y="4519863"/>
            <a:ext cx="1953099" cy="369332"/>
          </a:xfrm>
          <a:prstGeom prst="rect">
            <a:avLst/>
          </a:prstGeom>
          <a:noFill/>
        </p:spPr>
        <p:txBody>
          <a:bodyPr wrap="none" rtlCol="0">
            <a:spAutoFit/>
          </a:bodyPr>
          <a:lstStyle/>
          <a:p>
            <a:r>
              <a:rPr lang="en-US" dirty="0"/>
              <a:t>Decision Tree: 56%</a:t>
            </a:r>
          </a:p>
        </p:txBody>
      </p:sp>
      <p:sp>
        <p:nvSpPr>
          <p:cNvPr id="6" name="TextBox 5">
            <a:extLst>
              <a:ext uri="{FF2B5EF4-FFF2-40B4-BE49-F238E27FC236}">
                <a16:creationId xmlns:a16="http://schemas.microsoft.com/office/drawing/2014/main" id="{2B54C254-BE2E-427A-B543-9618A340B6AE}"/>
              </a:ext>
            </a:extLst>
          </p:cNvPr>
          <p:cNvSpPr txBox="1"/>
          <p:nvPr/>
        </p:nvSpPr>
        <p:spPr>
          <a:xfrm>
            <a:off x="170249" y="1344938"/>
            <a:ext cx="1135567" cy="369332"/>
          </a:xfrm>
          <a:prstGeom prst="rect">
            <a:avLst/>
          </a:prstGeom>
          <a:noFill/>
        </p:spPr>
        <p:txBody>
          <a:bodyPr wrap="none" rtlCol="0">
            <a:spAutoFit/>
          </a:bodyPr>
          <a:lstStyle/>
          <a:p>
            <a:r>
              <a:rPr lang="en-US" dirty="0"/>
              <a:t>Overview:</a:t>
            </a:r>
          </a:p>
        </p:txBody>
      </p:sp>
      <p:sp>
        <p:nvSpPr>
          <p:cNvPr id="17" name="TextBox 16">
            <a:extLst>
              <a:ext uri="{FF2B5EF4-FFF2-40B4-BE49-F238E27FC236}">
                <a16:creationId xmlns:a16="http://schemas.microsoft.com/office/drawing/2014/main" id="{62E98AF5-B3FC-43ED-8937-D506229642F5}"/>
              </a:ext>
            </a:extLst>
          </p:cNvPr>
          <p:cNvSpPr txBox="1"/>
          <p:nvPr/>
        </p:nvSpPr>
        <p:spPr>
          <a:xfrm>
            <a:off x="3553327" y="4519863"/>
            <a:ext cx="2118785" cy="369332"/>
          </a:xfrm>
          <a:prstGeom prst="rect">
            <a:avLst/>
          </a:prstGeom>
          <a:noFill/>
        </p:spPr>
        <p:txBody>
          <a:bodyPr wrap="none" rtlCol="0">
            <a:spAutoFit/>
          </a:bodyPr>
          <a:lstStyle/>
          <a:p>
            <a:r>
              <a:rPr lang="en-US" dirty="0"/>
              <a:t>Random Forest: 77%</a:t>
            </a:r>
          </a:p>
        </p:txBody>
      </p:sp>
      <p:sp>
        <p:nvSpPr>
          <p:cNvPr id="7" name="TextBox 6">
            <a:extLst>
              <a:ext uri="{FF2B5EF4-FFF2-40B4-BE49-F238E27FC236}">
                <a16:creationId xmlns:a16="http://schemas.microsoft.com/office/drawing/2014/main" id="{6968A7D5-866B-453E-8B7B-6D20A7F1B5B8}"/>
              </a:ext>
            </a:extLst>
          </p:cNvPr>
          <p:cNvSpPr txBox="1"/>
          <p:nvPr/>
        </p:nvSpPr>
        <p:spPr>
          <a:xfrm>
            <a:off x="7002379" y="4513266"/>
            <a:ext cx="1112805" cy="369332"/>
          </a:xfrm>
          <a:prstGeom prst="rect">
            <a:avLst/>
          </a:prstGeom>
          <a:noFill/>
        </p:spPr>
        <p:txBody>
          <a:bodyPr wrap="none" rtlCol="0">
            <a:spAutoFit/>
          </a:bodyPr>
          <a:lstStyle/>
          <a:p>
            <a:r>
              <a:rPr lang="en-US" dirty="0"/>
              <a:t>MLP: 80%</a:t>
            </a:r>
          </a:p>
        </p:txBody>
      </p:sp>
      <p:sp>
        <p:nvSpPr>
          <p:cNvPr id="8" name="TextBox 7">
            <a:extLst>
              <a:ext uri="{FF2B5EF4-FFF2-40B4-BE49-F238E27FC236}">
                <a16:creationId xmlns:a16="http://schemas.microsoft.com/office/drawing/2014/main" id="{EF734CCB-E20C-476A-8470-E73B16796D67}"/>
              </a:ext>
            </a:extLst>
          </p:cNvPr>
          <p:cNvSpPr txBox="1"/>
          <p:nvPr/>
        </p:nvSpPr>
        <p:spPr>
          <a:xfrm>
            <a:off x="9939846" y="4519863"/>
            <a:ext cx="1816523" cy="369332"/>
          </a:xfrm>
          <a:prstGeom prst="rect">
            <a:avLst/>
          </a:prstGeom>
          <a:noFill/>
        </p:spPr>
        <p:txBody>
          <a:bodyPr wrap="none" rtlCol="0">
            <a:spAutoFit/>
          </a:bodyPr>
          <a:lstStyle/>
          <a:p>
            <a:r>
              <a:rPr lang="en-US" dirty="0"/>
              <a:t>Linear SVM: 40% </a:t>
            </a:r>
          </a:p>
        </p:txBody>
      </p:sp>
      <p:sp>
        <p:nvSpPr>
          <p:cNvPr id="9" name="TextBox 8">
            <a:extLst>
              <a:ext uri="{FF2B5EF4-FFF2-40B4-BE49-F238E27FC236}">
                <a16:creationId xmlns:a16="http://schemas.microsoft.com/office/drawing/2014/main" id="{0A0FEA65-06E5-4231-B3D5-0385434A92F3}"/>
              </a:ext>
            </a:extLst>
          </p:cNvPr>
          <p:cNvSpPr txBox="1"/>
          <p:nvPr/>
        </p:nvSpPr>
        <p:spPr>
          <a:xfrm>
            <a:off x="3950632" y="5315106"/>
            <a:ext cx="4059125" cy="369332"/>
          </a:xfrm>
          <a:prstGeom prst="rect">
            <a:avLst/>
          </a:prstGeom>
          <a:noFill/>
        </p:spPr>
        <p:txBody>
          <a:bodyPr wrap="none" rtlCol="0">
            <a:spAutoFit/>
          </a:bodyPr>
          <a:lstStyle/>
          <a:p>
            <a:pPr algn="ctr"/>
            <a:r>
              <a:rPr lang="en-US" b="1" dirty="0"/>
              <a:t>34</a:t>
            </a:r>
            <a:r>
              <a:rPr lang="zh-CN" altLang="en-US" b="1" dirty="0"/>
              <a:t>病人，</a:t>
            </a:r>
            <a:r>
              <a:rPr lang="en-US" altLang="zh-CN" b="1" dirty="0"/>
              <a:t>1851</a:t>
            </a:r>
            <a:r>
              <a:rPr lang="zh-CN" altLang="en-US" b="1" dirty="0"/>
              <a:t>张测试集图片（占</a:t>
            </a:r>
            <a:r>
              <a:rPr lang="en-US" altLang="zh-CN" b="1" dirty="0"/>
              <a:t>20%</a:t>
            </a:r>
            <a:r>
              <a:rPr lang="zh-CN" altLang="en-US" b="1" dirty="0"/>
              <a:t>）</a:t>
            </a:r>
            <a:endParaRPr lang="en-US" b="1" dirty="0"/>
          </a:p>
        </p:txBody>
      </p:sp>
      <p:pic>
        <p:nvPicPr>
          <p:cNvPr id="10" name="Picture 9">
            <a:extLst>
              <a:ext uri="{FF2B5EF4-FFF2-40B4-BE49-F238E27FC236}">
                <a16:creationId xmlns:a16="http://schemas.microsoft.com/office/drawing/2014/main" id="{08B1B5CF-5249-8A73-7BA2-7FF9C864D853}"/>
              </a:ext>
            </a:extLst>
          </p:cNvPr>
          <p:cNvPicPr>
            <a:picLocks noChangeAspect="1"/>
          </p:cNvPicPr>
          <p:nvPr/>
        </p:nvPicPr>
        <p:blipFill rotWithShape="1">
          <a:blip r:embed="rId2"/>
          <a:srcRect t="6648"/>
          <a:stretch/>
        </p:blipFill>
        <p:spPr>
          <a:xfrm>
            <a:off x="268041" y="2000192"/>
            <a:ext cx="2637274" cy="2461930"/>
          </a:xfrm>
          <a:prstGeom prst="rect">
            <a:avLst/>
          </a:prstGeom>
        </p:spPr>
      </p:pic>
      <p:pic>
        <p:nvPicPr>
          <p:cNvPr id="12" name="Picture 11">
            <a:extLst>
              <a:ext uri="{FF2B5EF4-FFF2-40B4-BE49-F238E27FC236}">
                <a16:creationId xmlns:a16="http://schemas.microsoft.com/office/drawing/2014/main" id="{2E76D1A8-4E3C-DF27-FFB0-B058B37C3F52}"/>
              </a:ext>
            </a:extLst>
          </p:cNvPr>
          <p:cNvPicPr>
            <a:picLocks noChangeAspect="1"/>
          </p:cNvPicPr>
          <p:nvPr/>
        </p:nvPicPr>
        <p:blipFill rotWithShape="1">
          <a:blip r:embed="rId3"/>
          <a:srcRect t="10179"/>
          <a:stretch/>
        </p:blipFill>
        <p:spPr>
          <a:xfrm>
            <a:off x="3213397" y="2039651"/>
            <a:ext cx="2766797" cy="2485176"/>
          </a:xfrm>
          <a:prstGeom prst="rect">
            <a:avLst/>
          </a:prstGeom>
        </p:spPr>
      </p:pic>
      <p:pic>
        <p:nvPicPr>
          <p:cNvPr id="14" name="Picture 13">
            <a:extLst>
              <a:ext uri="{FF2B5EF4-FFF2-40B4-BE49-F238E27FC236}">
                <a16:creationId xmlns:a16="http://schemas.microsoft.com/office/drawing/2014/main" id="{06373E55-54EE-8857-C2F2-34CCCCB61C87}"/>
              </a:ext>
            </a:extLst>
          </p:cNvPr>
          <p:cNvPicPr>
            <a:picLocks noChangeAspect="1"/>
          </p:cNvPicPr>
          <p:nvPr/>
        </p:nvPicPr>
        <p:blipFill rotWithShape="1">
          <a:blip r:embed="rId4"/>
          <a:srcRect t="8567"/>
          <a:stretch/>
        </p:blipFill>
        <p:spPr>
          <a:xfrm>
            <a:off x="9214957" y="1835049"/>
            <a:ext cx="2977042" cy="2722011"/>
          </a:xfrm>
          <a:prstGeom prst="rect">
            <a:avLst/>
          </a:prstGeom>
        </p:spPr>
      </p:pic>
      <p:pic>
        <p:nvPicPr>
          <p:cNvPr id="16" name="Picture 15">
            <a:extLst>
              <a:ext uri="{FF2B5EF4-FFF2-40B4-BE49-F238E27FC236}">
                <a16:creationId xmlns:a16="http://schemas.microsoft.com/office/drawing/2014/main" id="{4DCD3D82-1F6E-401C-E19A-241FC4C2FCD5}"/>
              </a:ext>
            </a:extLst>
          </p:cNvPr>
          <p:cNvPicPr>
            <a:picLocks noChangeAspect="1"/>
          </p:cNvPicPr>
          <p:nvPr/>
        </p:nvPicPr>
        <p:blipFill>
          <a:blip r:embed="rId5"/>
          <a:stretch>
            <a:fillRect/>
          </a:stretch>
        </p:blipFill>
        <p:spPr>
          <a:xfrm>
            <a:off x="6235438" y="1626345"/>
            <a:ext cx="2915212" cy="2915212"/>
          </a:xfrm>
          <a:prstGeom prst="rect">
            <a:avLst/>
          </a:prstGeom>
        </p:spPr>
      </p:pic>
      <p:pic>
        <p:nvPicPr>
          <p:cNvPr id="23" name="Picture 22">
            <a:extLst>
              <a:ext uri="{FF2B5EF4-FFF2-40B4-BE49-F238E27FC236}">
                <a16:creationId xmlns:a16="http://schemas.microsoft.com/office/drawing/2014/main" id="{C8CDF8D5-E7E2-71B5-F39F-5D128F83C83D}"/>
              </a:ext>
            </a:extLst>
          </p:cNvPr>
          <p:cNvPicPr>
            <a:picLocks noChangeAspect="1"/>
          </p:cNvPicPr>
          <p:nvPr/>
        </p:nvPicPr>
        <p:blipFill>
          <a:blip r:embed="rId6"/>
          <a:stretch>
            <a:fillRect/>
          </a:stretch>
        </p:blipFill>
        <p:spPr>
          <a:xfrm>
            <a:off x="6436620" y="1344938"/>
            <a:ext cx="4746995" cy="4779734"/>
          </a:xfrm>
          <a:prstGeom prst="rect">
            <a:avLst/>
          </a:prstGeom>
        </p:spPr>
      </p:pic>
    </p:spTree>
    <p:extLst>
      <p:ext uri="{BB962C8B-B14F-4D97-AF65-F5344CB8AC3E}">
        <p14:creationId xmlns:p14="http://schemas.microsoft.com/office/powerpoint/2010/main" val="236658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胶质母细胞瘤亚型分类结果</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TextBox 10">
            <a:extLst>
              <a:ext uri="{FF2B5EF4-FFF2-40B4-BE49-F238E27FC236}">
                <a16:creationId xmlns:a16="http://schemas.microsoft.com/office/drawing/2014/main" id="{89219931-2715-4D7F-96F0-C32C78D98E8D}"/>
              </a:ext>
            </a:extLst>
          </p:cNvPr>
          <p:cNvSpPr txBox="1"/>
          <p:nvPr/>
        </p:nvSpPr>
        <p:spPr>
          <a:xfrm>
            <a:off x="539836" y="4988518"/>
            <a:ext cx="1953099" cy="369332"/>
          </a:xfrm>
          <a:prstGeom prst="rect">
            <a:avLst/>
          </a:prstGeom>
          <a:noFill/>
        </p:spPr>
        <p:txBody>
          <a:bodyPr wrap="none" rtlCol="0">
            <a:spAutoFit/>
          </a:bodyPr>
          <a:lstStyle/>
          <a:p>
            <a:r>
              <a:rPr lang="en-US" dirty="0"/>
              <a:t>Decision Tree: 68%</a:t>
            </a:r>
          </a:p>
        </p:txBody>
      </p:sp>
      <p:sp>
        <p:nvSpPr>
          <p:cNvPr id="12" name="TextBox 11">
            <a:extLst>
              <a:ext uri="{FF2B5EF4-FFF2-40B4-BE49-F238E27FC236}">
                <a16:creationId xmlns:a16="http://schemas.microsoft.com/office/drawing/2014/main" id="{B1DD966C-DA1D-4007-9518-A7249F39B9C4}"/>
              </a:ext>
            </a:extLst>
          </p:cNvPr>
          <p:cNvSpPr txBox="1"/>
          <p:nvPr/>
        </p:nvSpPr>
        <p:spPr>
          <a:xfrm>
            <a:off x="3459501" y="5035308"/>
            <a:ext cx="2118785" cy="369332"/>
          </a:xfrm>
          <a:prstGeom prst="rect">
            <a:avLst/>
          </a:prstGeom>
          <a:noFill/>
        </p:spPr>
        <p:txBody>
          <a:bodyPr wrap="none" rtlCol="0">
            <a:spAutoFit/>
          </a:bodyPr>
          <a:lstStyle/>
          <a:p>
            <a:r>
              <a:rPr lang="en-US" dirty="0"/>
              <a:t>Random Forest: 84%</a:t>
            </a:r>
          </a:p>
        </p:txBody>
      </p:sp>
      <p:sp>
        <p:nvSpPr>
          <p:cNvPr id="13" name="TextBox 12">
            <a:extLst>
              <a:ext uri="{FF2B5EF4-FFF2-40B4-BE49-F238E27FC236}">
                <a16:creationId xmlns:a16="http://schemas.microsoft.com/office/drawing/2014/main" id="{A4740D0A-40ED-40D9-B896-9CEC9F3D075F}"/>
              </a:ext>
            </a:extLst>
          </p:cNvPr>
          <p:cNvSpPr txBox="1"/>
          <p:nvPr/>
        </p:nvSpPr>
        <p:spPr>
          <a:xfrm>
            <a:off x="7004805" y="5070332"/>
            <a:ext cx="1112805" cy="369332"/>
          </a:xfrm>
          <a:prstGeom prst="rect">
            <a:avLst/>
          </a:prstGeom>
          <a:noFill/>
        </p:spPr>
        <p:txBody>
          <a:bodyPr wrap="none" rtlCol="0">
            <a:spAutoFit/>
          </a:bodyPr>
          <a:lstStyle/>
          <a:p>
            <a:r>
              <a:rPr lang="en-US" dirty="0"/>
              <a:t>MLP: 88%</a:t>
            </a:r>
          </a:p>
        </p:txBody>
      </p:sp>
      <p:sp>
        <p:nvSpPr>
          <p:cNvPr id="14" name="TextBox 13">
            <a:extLst>
              <a:ext uri="{FF2B5EF4-FFF2-40B4-BE49-F238E27FC236}">
                <a16:creationId xmlns:a16="http://schemas.microsoft.com/office/drawing/2014/main" id="{250C937C-68D0-41FE-A1E1-14CC2A758EEE}"/>
              </a:ext>
            </a:extLst>
          </p:cNvPr>
          <p:cNvSpPr txBox="1"/>
          <p:nvPr/>
        </p:nvSpPr>
        <p:spPr>
          <a:xfrm>
            <a:off x="9939846" y="5065120"/>
            <a:ext cx="1816523" cy="369332"/>
          </a:xfrm>
          <a:prstGeom prst="rect">
            <a:avLst/>
          </a:prstGeom>
          <a:noFill/>
        </p:spPr>
        <p:txBody>
          <a:bodyPr wrap="none" rtlCol="0">
            <a:spAutoFit/>
          </a:bodyPr>
          <a:lstStyle/>
          <a:p>
            <a:r>
              <a:rPr lang="en-US" dirty="0"/>
              <a:t>Linear SVM: 54% </a:t>
            </a:r>
          </a:p>
        </p:txBody>
      </p:sp>
      <p:pic>
        <p:nvPicPr>
          <p:cNvPr id="4" name="Picture 3">
            <a:extLst>
              <a:ext uri="{FF2B5EF4-FFF2-40B4-BE49-F238E27FC236}">
                <a16:creationId xmlns:a16="http://schemas.microsoft.com/office/drawing/2014/main" id="{DEF87564-651C-6A8A-C741-D4960A1B9E19}"/>
              </a:ext>
            </a:extLst>
          </p:cNvPr>
          <p:cNvPicPr>
            <a:picLocks noChangeAspect="1"/>
          </p:cNvPicPr>
          <p:nvPr/>
        </p:nvPicPr>
        <p:blipFill rotWithShape="1">
          <a:blip r:embed="rId2"/>
          <a:srcRect t="9320" b="3979"/>
          <a:stretch/>
        </p:blipFill>
        <p:spPr>
          <a:xfrm>
            <a:off x="170249" y="2477296"/>
            <a:ext cx="2763189" cy="2395728"/>
          </a:xfrm>
          <a:prstGeom prst="rect">
            <a:avLst/>
          </a:prstGeom>
        </p:spPr>
      </p:pic>
      <p:pic>
        <p:nvPicPr>
          <p:cNvPr id="7" name="Picture 6">
            <a:extLst>
              <a:ext uri="{FF2B5EF4-FFF2-40B4-BE49-F238E27FC236}">
                <a16:creationId xmlns:a16="http://schemas.microsoft.com/office/drawing/2014/main" id="{5499FB84-3075-5943-A4C9-C9ED9E1CC6F9}"/>
              </a:ext>
            </a:extLst>
          </p:cNvPr>
          <p:cNvPicPr>
            <a:picLocks noChangeAspect="1"/>
          </p:cNvPicPr>
          <p:nvPr/>
        </p:nvPicPr>
        <p:blipFill rotWithShape="1">
          <a:blip r:embed="rId2"/>
          <a:srcRect t="9059" b="6664"/>
          <a:stretch/>
        </p:blipFill>
        <p:spPr>
          <a:xfrm>
            <a:off x="3253295" y="2477155"/>
            <a:ext cx="2842704" cy="2395728"/>
          </a:xfrm>
          <a:prstGeom prst="rect">
            <a:avLst/>
          </a:prstGeom>
        </p:spPr>
      </p:pic>
      <p:pic>
        <p:nvPicPr>
          <p:cNvPr id="9" name="Picture 8">
            <a:extLst>
              <a:ext uri="{FF2B5EF4-FFF2-40B4-BE49-F238E27FC236}">
                <a16:creationId xmlns:a16="http://schemas.microsoft.com/office/drawing/2014/main" id="{937F0182-5798-E7C1-6B27-D758C82A3D8B}"/>
              </a:ext>
            </a:extLst>
          </p:cNvPr>
          <p:cNvPicPr>
            <a:picLocks noChangeAspect="1"/>
          </p:cNvPicPr>
          <p:nvPr/>
        </p:nvPicPr>
        <p:blipFill rotWithShape="1">
          <a:blip r:embed="rId3"/>
          <a:srcRect t="8678" b="4774"/>
          <a:stretch/>
        </p:blipFill>
        <p:spPr>
          <a:xfrm>
            <a:off x="6266389" y="2477295"/>
            <a:ext cx="2933744" cy="2539097"/>
          </a:xfrm>
          <a:prstGeom prst="rect">
            <a:avLst/>
          </a:prstGeom>
        </p:spPr>
      </p:pic>
      <p:pic>
        <p:nvPicPr>
          <p:cNvPr id="16" name="Picture 15">
            <a:extLst>
              <a:ext uri="{FF2B5EF4-FFF2-40B4-BE49-F238E27FC236}">
                <a16:creationId xmlns:a16="http://schemas.microsoft.com/office/drawing/2014/main" id="{EEDC20C6-3FEB-1104-211C-5E34C27FA0AC}"/>
              </a:ext>
            </a:extLst>
          </p:cNvPr>
          <p:cNvPicPr>
            <a:picLocks noChangeAspect="1"/>
          </p:cNvPicPr>
          <p:nvPr/>
        </p:nvPicPr>
        <p:blipFill rotWithShape="1">
          <a:blip r:embed="rId4"/>
          <a:srcRect t="9638" b="8706"/>
          <a:stretch/>
        </p:blipFill>
        <p:spPr>
          <a:xfrm>
            <a:off x="9263108" y="2477296"/>
            <a:ext cx="2933744" cy="2395587"/>
          </a:xfrm>
          <a:prstGeom prst="rect">
            <a:avLst/>
          </a:prstGeom>
        </p:spPr>
      </p:pic>
    </p:spTree>
    <p:extLst>
      <p:ext uri="{BB962C8B-B14F-4D97-AF65-F5344CB8AC3E}">
        <p14:creationId xmlns:p14="http://schemas.microsoft.com/office/powerpoint/2010/main" val="305664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胶质母细胞瘤亚型分类结果</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TextBox 5">
            <a:extLst>
              <a:ext uri="{FF2B5EF4-FFF2-40B4-BE49-F238E27FC236}">
                <a16:creationId xmlns:a16="http://schemas.microsoft.com/office/drawing/2014/main" id="{0B68D336-F651-4798-8B56-8F0262D41A6B}"/>
              </a:ext>
            </a:extLst>
          </p:cNvPr>
          <p:cNvSpPr txBox="1"/>
          <p:nvPr/>
        </p:nvSpPr>
        <p:spPr>
          <a:xfrm>
            <a:off x="1163932" y="5034002"/>
            <a:ext cx="2118785" cy="369332"/>
          </a:xfrm>
          <a:prstGeom prst="rect">
            <a:avLst/>
          </a:prstGeom>
          <a:noFill/>
        </p:spPr>
        <p:txBody>
          <a:bodyPr wrap="none" rtlCol="0">
            <a:spAutoFit/>
          </a:bodyPr>
          <a:lstStyle/>
          <a:p>
            <a:r>
              <a:rPr lang="en-US" altLang="zh-CN" dirty="0"/>
              <a:t>Random Forest: 87%</a:t>
            </a:r>
            <a:endParaRPr lang="en-US" dirty="0"/>
          </a:p>
        </p:txBody>
      </p:sp>
      <p:sp>
        <p:nvSpPr>
          <p:cNvPr id="17" name="TextBox 16">
            <a:extLst>
              <a:ext uri="{FF2B5EF4-FFF2-40B4-BE49-F238E27FC236}">
                <a16:creationId xmlns:a16="http://schemas.microsoft.com/office/drawing/2014/main" id="{CB18EDF6-5B21-40C3-89D6-7BB81DF7129F}"/>
              </a:ext>
            </a:extLst>
          </p:cNvPr>
          <p:cNvSpPr txBox="1"/>
          <p:nvPr/>
        </p:nvSpPr>
        <p:spPr>
          <a:xfrm>
            <a:off x="5761844" y="5034002"/>
            <a:ext cx="1112805" cy="369332"/>
          </a:xfrm>
          <a:prstGeom prst="rect">
            <a:avLst/>
          </a:prstGeom>
          <a:noFill/>
        </p:spPr>
        <p:txBody>
          <a:bodyPr wrap="none" rtlCol="0">
            <a:spAutoFit/>
          </a:bodyPr>
          <a:lstStyle/>
          <a:p>
            <a:r>
              <a:rPr lang="en-US" dirty="0"/>
              <a:t>MLP: 92%</a:t>
            </a:r>
          </a:p>
        </p:txBody>
      </p:sp>
      <p:sp>
        <p:nvSpPr>
          <p:cNvPr id="18" name="TextBox 17">
            <a:extLst>
              <a:ext uri="{FF2B5EF4-FFF2-40B4-BE49-F238E27FC236}">
                <a16:creationId xmlns:a16="http://schemas.microsoft.com/office/drawing/2014/main" id="{69E49425-06EC-4910-9579-4A1BC2BD8E35}"/>
              </a:ext>
            </a:extLst>
          </p:cNvPr>
          <p:cNvSpPr txBox="1"/>
          <p:nvPr/>
        </p:nvSpPr>
        <p:spPr>
          <a:xfrm>
            <a:off x="8067675" y="2605037"/>
            <a:ext cx="3587154" cy="1477328"/>
          </a:xfrm>
          <a:prstGeom prst="rect">
            <a:avLst/>
          </a:prstGeom>
          <a:noFill/>
        </p:spPr>
        <p:txBody>
          <a:bodyPr wrap="square" rtlCol="0">
            <a:spAutoFit/>
          </a:bodyPr>
          <a:lstStyle/>
          <a:p>
            <a:pPr algn="l"/>
            <a:r>
              <a:rPr lang="en-US" altLang="zh-CN" sz="1800" b="0" i="0" u="none" strike="noStrike" baseline="0" dirty="0">
                <a:latin typeface="TimesNewRomanPSMT"/>
              </a:rPr>
              <a:t>2017 </a:t>
            </a:r>
            <a:r>
              <a:rPr lang="zh-CN" altLang="en-US" sz="1800" b="0" i="0" u="none" strike="noStrike" baseline="0" dirty="0">
                <a:latin typeface="仿宋" panose="02010609060101010101" pitchFamily="49" charset="-122"/>
                <a:ea typeface="仿宋" panose="02010609060101010101" pitchFamily="49" charset="-122"/>
              </a:rPr>
              <a:t>年，</a:t>
            </a:r>
            <a:r>
              <a:rPr lang="en-US" altLang="zh-CN" sz="1800" b="0" i="0" u="none" strike="noStrike" baseline="0" dirty="0">
                <a:latin typeface="TimesNewRomanPSMT"/>
                <a:ea typeface="仿宋" panose="02010609060101010101" pitchFamily="49" charset="-122"/>
              </a:rPr>
              <a:t>Wang </a:t>
            </a:r>
            <a:r>
              <a:rPr lang="zh-CN" altLang="en-US" sz="1800" b="0" i="0" u="none" strike="noStrike" baseline="0" dirty="0">
                <a:latin typeface="仿宋" panose="02010609060101010101" pitchFamily="49" charset="-122"/>
                <a:ea typeface="仿宋" panose="02010609060101010101" pitchFamily="49" charset="-122"/>
              </a:rPr>
              <a:t>等人进一步将胶质母细胞瘤分为经典型、原神经型和间叶型。他们发现</a:t>
            </a:r>
            <a:r>
              <a:rPr lang="en-US" altLang="zh-CN" sz="1800" b="0" i="0" u="none" strike="noStrike" baseline="0" dirty="0" err="1">
                <a:latin typeface="TimesNewRomanPSMT"/>
                <a:ea typeface="仿宋" panose="02010609060101010101" pitchFamily="49" charset="-122"/>
              </a:rPr>
              <a:t>Verhaak</a:t>
            </a:r>
            <a:r>
              <a:rPr lang="en-US" altLang="zh-CN" sz="1800" b="0" i="0" u="none" strike="noStrike" baseline="0" dirty="0">
                <a:latin typeface="TimesNewRomanPSMT"/>
                <a:ea typeface="仿宋" panose="02010609060101010101" pitchFamily="49" charset="-122"/>
              </a:rPr>
              <a:t> </a:t>
            </a:r>
            <a:r>
              <a:rPr lang="zh-CN" altLang="en-US" sz="1800" b="0" i="0" u="none" strike="noStrike" baseline="0" dirty="0">
                <a:latin typeface="仿宋" panose="02010609060101010101" pitchFamily="49" charset="-122"/>
                <a:ea typeface="仿宋" panose="02010609060101010101" pitchFamily="49" charset="-122"/>
              </a:rPr>
              <a:t>的神经亚型是肿瘤微环境。在非肿瘤细胞</a:t>
            </a:r>
            <a:endParaRPr lang="en-US" dirty="0"/>
          </a:p>
        </p:txBody>
      </p:sp>
      <p:pic>
        <p:nvPicPr>
          <p:cNvPr id="3" name="Picture 2">
            <a:extLst>
              <a:ext uri="{FF2B5EF4-FFF2-40B4-BE49-F238E27FC236}">
                <a16:creationId xmlns:a16="http://schemas.microsoft.com/office/drawing/2014/main" id="{38D91E1F-61FB-A62D-D67A-F10C811A42F7}"/>
              </a:ext>
            </a:extLst>
          </p:cNvPr>
          <p:cNvPicPr>
            <a:picLocks noChangeAspect="1"/>
          </p:cNvPicPr>
          <p:nvPr/>
        </p:nvPicPr>
        <p:blipFill>
          <a:blip r:embed="rId2"/>
          <a:stretch>
            <a:fillRect/>
          </a:stretch>
        </p:blipFill>
        <p:spPr>
          <a:xfrm>
            <a:off x="382144" y="1313033"/>
            <a:ext cx="3603872" cy="3603872"/>
          </a:xfrm>
          <a:prstGeom prst="rect">
            <a:avLst/>
          </a:prstGeom>
        </p:spPr>
      </p:pic>
      <p:pic>
        <p:nvPicPr>
          <p:cNvPr id="7" name="Picture 6">
            <a:extLst>
              <a:ext uri="{FF2B5EF4-FFF2-40B4-BE49-F238E27FC236}">
                <a16:creationId xmlns:a16="http://schemas.microsoft.com/office/drawing/2014/main" id="{1B43A097-E1FD-BB72-BD47-1B7F1FEE6711}"/>
              </a:ext>
            </a:extLst>
          </p:cNvPr>
          <p:cNvPicPr>
            <a:picLocks noChangeAspect="1"/>
          </p:cNvPicPr>
          <p:nvPr/>
        </p:nvPicPr>
        <p:blipFill>
          <a:blip r:embed="rId3"/>
          <a:stretch>
            <a:fillRect/>
          </a:stretch>
        </p:blipFill>
        <p:spPr>
          <a:xfrm>
            <a:off x="4339080" y="1454666"/>
            <a:ext cx="3602736" cy="3602736"/>
          </a:xfrm>
          <a:prstGeom prst="rect">
            <a:avLst/>
          </a:prstGeom>
        </p:spPr>
      </p:pic>
    </p:spTree>
    <p:extLst>
      <p:ext uri="{BB962C8B-B14F-4D97-AF65-F5344CB8AC3E}">
        <p14:creationId xmlns:p14="http://schemas.microsoft.com/office/powerpoint/2010/main" val="3460046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altLang="zh-CN" b="1" dirty="0">
                <a:solidFill>
                  <a:srgbClr val="003B7E"/>
                </a:solidFill>
                <a:latin typeface="Avenir Book" panose="02000503020000020003" pitchFamily="2" charset="0"/>
              </a:rPr>
              <a:t>GUI</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7405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sz="3600" b="1" dirty="0">
                <a:solidFill>
                  <a:srgbClr val="003B7E"/>
                </a:solidFill>
                <a:latin typeface="Avenir Book" panose="02000503020000020003" pitchFamily="2" charset="0"/>
              </a:rPr>
              <a:t>GUI</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New Tab">
            <a:hlinkClick r:id="" action="ppaction://media"/>
            <a:extLst>
              <a:ext uri="{FF2B5EF4-FFF2-40B4-BE49-F238E27FC236}">
                <a16:creationId xmlns:a16="http://schemas.microsoft.com/office/drawing/2014/main" id="{2413C815-D2B7-D2EA-48F3-B489A0B930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8761" y="1210429"/>
            <a:ext cx="9134475" cy="5138142"/>
          </a:xfrm>
          <a:prstGeom prst="rect">
            <a:avLst/>
          </a:prstGeom>
        </p:spPr>
      </p:pic>
    </p:spTree>
    <p:extLst>
      <p:ext uri="{BB962C8B-B14F-4D97-AF65-F5344CB8AC3E}">
        <p14:creationId xmlns:p14="http://schemas.microsoft.com/office/powerpoint/2010/main" val="31501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互信息分析</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808582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altLang="zh-CN" sz="3600" b="1" dirty="0">
                <a:solidFill>
                  <a:srgbClr val="003B7E"/>
                </a:solidFill>
                <a:latin typeface="Avenir Book" panose="02000503020000020003" pitchFamily="2" charset="0"/>
              </a:rPr>
              <a:t>Mutual Information</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Picture 2" descr="A picture containing chart&#10;&#10;Description automatically generated">
            <a:extLst>
              <a:ext uri="{FF2B5EF4-FFF2-40B4-BE49-F238E27FC236}">
                <a16:creationId xmlns:a16="http://schemas.microsoft.com/office/drawing/2014/main" id="{CE7CA1D8-A50C-C49F-FC0C-3DF8D161C677}"/>
              </a:ext>
            </a:extLst>
          </p:cNvPr>
          <p:cNvPicPr>
            <a:picLocks noChangeAspect="1"/>
          </p:cNvPicPr>
          <p:nvPr/>
        </p:nvPicPr>
        <p:blipFill rotWithShape="1">
          <a:blip r:embed="rId2"/>
          <a:srcRect t="9758" r="14172" b="9200"/>
          <a:stretch/>
        </p:blipFill>
        <p:spPr>
          <a:xfrm>
            <a:off x="456745" y="1496304"/>
            <a:ext cx="4864555" cy="4593352"/>
          </a:xfrm>
          <a:prstGeom prst="rect">
            <a:avLst/>
          </a:prstGeom>
        </p:spPr>
      </p:pic>
      <p:sp>
        <p:nvSpPr>
          <p:cNvPr id="19" name="TextBox 18">
            <a:extLst>
              <a:ext uri="{FF2B5EF4-FFF2-40B4-BE49-F238E27FC236}">
                <a16:creationId xmlns:a16="http://schemas.microsoft.com/office/drawing/2014/main" id="{126E826C-C281-EDAD-8AE2-93FE25C96239}"/>
              </a:ext>
            </a:extLst>
          </p:cNvPr>
          <p:cNvSpPr txBox="1"/>
          <p:nvPr/>
        </p:nvSpPr>
        <p:spPr>
          <a:xfrm>
            <a:off x="5887787" y="2413337"/>
            <a:ext cx="5157203" cy="2031325"/>
          </a:xfrm>
          <a:prstGeom prst="rect">
            <a:avLst/>
          </a:prstGeom>
          <a:noFill/>
        </p:spPr>
        <p:txBody>
          <a:bodyPr wrap="square">
            <a:spAutoFit/>
          </a:bodyPr>
          <a:lstStyle/>
          <a:p>
            <a:r>
              <a:rPr lang="zh-CN" altLang="en-US" dirty="0"/>
              <a:t>通过互信息分析可知，肿瘤核心区和浸润区的影像特征均与基因</a:t>
            </a:r>
            <a:r>
              <a:rPr lang="en-US" altLang="zh-CN" dirty="0"/>
              <a:t>CD44</a:t>
            </a:r>
            <a:r>
              <a:rPr lang="zh-CN" altLang="en-US" dirty="0"/>
              <a:t>、</a:t>
            </a:r>
            <a:r>
              <a:rPr lang="en-US" altLang="zh-CN" dirty="0"/>
              <a:t>TGFBR2</a:t>
            </a:r>
            <a:r>
              <a:rPr lang="zh-CN" altLang="en-US" dirty="0"/>
              <a:t>、</a:t>
            </a:r>
            <a:r>
              <a:rPr lang="en-US" altLang="zh-CN" dirty="0"/>
              <a:t>IGFBP2</a:t>
            </a:r>
            <a:r>
              <a:rPr lang="zh-CN" altLang="en-US" dirty="0"/>
              <a:t>和</a:t>
            </a:r>
            <a:r>
              <a:rPr lang="en-US" altLang="zh-CN" dirty="0"/>
              <a:t>MECOM</a:t>
            </a:r>
            <a:r>
              <a:rPr lang="zh-CN" altLang="en-US" dirty="0"/>
              <a:t>密切相关。 其他基因表达几乎无关紧要。 也许这个结论可以揭示更多基于转录的分子亚型分类的关键基因。 目前，仅通过放射组学特征和基因强度的互信息分析无法得出强有力的证据，需要在生物学层面结合探索。</a:t>
            </a:r>
            <a:endParaRPr lang="en-US" dirty="0"/>
          </a:p>
        </p:txBody>
      </p:sp>
    </p:spTree>
    <p:extLst>
      <p:ext uri="{BB962C8B-B14F-4D97-AF65-F5344CB8AC3E}">
        <p14:creationId xmlns:p14="http://schemas.microsoft.com/office/powerpoint/2010/main" val="76052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结论与展望</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748798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基于深度学习的胶质母细胞瘤的放射基因组学分析</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96109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4800" b="1" dirty="0">
                <a:solidFill>
                  <a:srgbClr val="003B7E"/>
                </a:solidFill>
                <a:latin typeface="Avenir Book" panose="02000503020000020003" pitchFamily="2" charset="0"/>
              </a:rPr>
              <a:t>结论与展望</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TextBox 1">
            <a:extLst>
              <a:ext uri="{FF2B5EF4-FFF2-40B4-BE49-F238E27FC236}">
                <a16:creationId xmlns:a16="http://schemas.microsoft.com/office/drawing/2014/main" id="{8652A941-420B-FD71-09B9-EF2E44922A41}"/>
              </a:ext>
            </a:extLst>
          </p:cNvPr>
          <p:cNvSpPr txBox="1"/>
          <p:nvPr/>
        </p:nvSpPr>
        <p:spPr>
          <a:xfrm>
            <a:off x="513517" y="1313915"/>
            <a:ext cx="5807071" cy="507831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U-Net </a:t>
            </a:r>
            <a:r>
              <a:rPr lang="zh-CN" altLang="en-US" dirty="0"/>
              <a:t>模型可以很好地执行“半自动”分割。 这意味着医生需要对某个切片进行一些手动注释，然后模型才能在这个病人身上表现得很好。 这是有可能是因为我们训练模型的数据太少，无法知道所有患者的肿瘤特征，</a:t>
            </a:r>
            <a:r>
              <a:rPr lang="en-US" altLang="zh-CN" dirty="0"/>
              <a:t>GBM</a:t>
            </a:r>
            <a:r>
              <a:rPr lang="zh-CN" altLang="en-US" dirty="0"/>
              <a:t>在空间和时间上都具有非常高的异质性。</a:t>
            </a:r>
            <a:endParaRPr lang="en-US" altLang="zh-CN" dirty="0"/>
          </a:p>
          <a:p>
            <a:pPr marL="285750" indent="-285750">
              <a:buFont typeface="Arial" panose="020B0604020202020204" pitchFamily="34" charset="0"/>
              <a:buChar char="•"/>
            </a:pPr>
            <a:r>
              <a:rPr lang="zh-CN" altLang="en-US" dirty="0"/>
              <a:t>特征提取方面可以使用人工智能自动提取方法，如卷积神经网络，</a:t>
            </a:r>
            <a:r>
              <a:rPr lang="en-US" altLang="zh-CN" dirty="0"/>
              <a:t>transformer</a:t>
            </a:r>
            <a:r>
              <a:rPr lang="zh-CN" altLang="en-US" dirty="0"/>
              <a:t>等，来提取更具信息的特征矢量</a:t>
            </a:r>
            <a:endParaRPr lang="en-US" altLang="zh-CN" dirty="0"/>
          </a:p>
          <a:p>
            <a:pPr marL="285750" indent="-285750">
              <a:buFont typeface="Arial" panose="020B0604020202020204" pitchFamily="34" charset="0"/>
              <a:buChar char="•"/>
            </a:pPr>
            <a:r>
              <a:rPr lang="zh-CN" altLang="en-US" dirty="0"/>
              <a:t>通过</a:t>
            </a:r>
            <a:r>
              <a:rPr lang="en-US" altLang="zh-CN" dirty="0"/>
              <a:t>MRI</a:t>
            </a:r>
            <a:r>
              <a:rPr lang="zh-CN" altLang="en-US" dirty="0"/>
              <a:t>图像进行亚型分类，技术成熟后可以第一时间快速低成本地判断胶质母细胞瘤病人分子亚型，减少生物样本采集的有创步骤，为临床个性化治疗提供新的指导参考</a:t>
            </a:r>
            <a:endParaRPr lang="en-US" altLang="zh-CN" dirty="0"/>
          </a:p>
          <a:p>
            <a:pPr marL="285750" indent="-285750">
              <a:buFont typeface="Arial" panose="020B0604020202020204" pitchFamily="34" charset="0"/>
              <a:buChar char="•"/>
            </a:pPr>
            <a:r>
              <a:rPr lang="zh-CN" altLang="en-US" dirty="0"/>
              <a:t>同时通过</a:t>
            </a:r>
            <a:r>
              <a:rPr lang="en-US" altLang="zh-CN" dirty="0"/>
              <a:t>MRI</a:t>
            </a:r>
            <a:r>
              <a:rPr lang="zh-CN" altLang="en-US" dirty="0"/>
              <a:t>图像进行亚型分类，可以进一步知道脑瘤亚型变化趋势与位置，相对于生物采样，更具有宏观性</a:t>
            </a:r>
            <a:endParaRPr lang="en-US" altLang="zh-CN" dirty="0"/>
          </a:p>
          <a:p>
            <a:pPr marL="285750" indent="-285750">
              <a:buFont typeface="Arial" panose="020B0604020202020204" pitchFamily="34" charset="0"/>
              <a:buChar char="•"/>
            </a:pPr>
            <a:r>
              <a:rPr lang="zh-CN" altLang="en-US" dirty="0"/>
              <a:t>代码全部开源公开在</a:t>
            </a:r>
            <a:r>
              <a:rPr lang="en-US" altLang="zh-CN" dirty="0">
                <a:hlinkClick r:id="rId2"/>
              </a:rPr>
              <a:t>https://github.com/PinkR1ver/Radiogenemics--on-Ivy-Gap</a:t>
            </a:r>
            <a:r>
              <a:rPr lang="zh-CN" altLang="en-US" dirty="0"/>
              <a:t>，如果有可能，后期会上线</a:t>
            </a:r>
            <a:r>
              <a:rPr lang="en-US" altLang="zh-CN" dirty="0"/>
              <a:t>web</a:t>
            </a:r>
            <a:r>
              <a:rPr lang="zh-CN" altLang="en-US" dirty="0"/>
              <a:t>端</a:t>
            </a:r>
            <a:endParaRPr lang="en-US" dirty="0"/>
          </a:p>
        </p:txBody>
      </p:sp>
      <p:pic>
        <p:nvPicPr>
          <p:cNvPr id="1026" name="Picture 2" descr="图片">
            <a:extLst>
              <a:ext uri="{FF2B5EF4-FFF2-40B4-BE49-F238E27FC236}">
                <a16:creationId xmlns:a16="http://schemas.microsoft.com/office/drawing/2014/main" id="{E5665B41-38CF-A2AA-83B4-92F686FB5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960" y="1780674"/>
            <a:ext cx="4987523" cy="374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224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en-US" altLang="zh-CN" b="1" dirty="0">
                <a:solidFill>
                  <a:srgbClr val="003B7E"/>
                </a:solidFill>
                <a:latin typeface="Avenir Book" panose="02000503020000020003" pitchFamily="2" charset="0"/>
              </a:rPr>
              <a:t>Singapore Story</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748025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en-US" altLang="zh-CN" sz="3600" b="1" dirty="0">
                <a:solidFill>
                  <a:srgbClr val="003B7E"/>
                </a:solidFill>
                <a:latin typeface="Avenir Book" panose="02000503020000020003" pitchFamily="2" charset="0"/>
              </a:rPr>
              <a:t>Singapore Story</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050" name="Picture 2">
            <a:extLst>
              <a:ext uri="{FF2B5EF4-FFF2-40B4-BE49-F238E27FC236}">
                <a16:creationId xmlns:a16="http://schemas.microsoft.com/office/drawing/2014/main" id="{2AA1C11B-4B38-17C4-F0E2-A371F79FF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953" y="1381874"/>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43611CC-68A2-6040-B085-E9C692CC5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81874"/>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8F72DF-BA15-495C-2568-C1E3719FA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953" y="3956662"/>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433539D-5356-7C00-860B-B02C8EF31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3956662"/>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81C9D4C-DA96-3663-BC36-890857EF1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247" y="1971421"/>
            <a:ext cx="2544679" cy="339290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3217A3C-87BB-EB8F-123E-F28E495678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4679" y="1689543"/>
            <a:ext cx="2222875" cy="395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9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背景</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067256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378066" y="165694"/>
            <a:ext cx="5596806" cy="838096"/>
          </a:xfrm>
        </p:spPr>
        <p:txBody>
          <a:bodyPr>
            <a:normAutofit/>
          </a:bodyPr>
          <a:lstStyle/>
          <a:p>
            <a:r>
              <a:rPr kumimoji="1" lang="zh-CN" altLang="en-US" sz="4000" b="1" dirty="0">
                <a:solidFill>
                  <a:srgbClr val="003B7E"/>
                </a:solidFill>
                <a:latin typeface="Avenir Book" panose="02000503020000020003" pitchFamily="2" charset="0"/>
              </a:rPr>
              <a:t>胶质母细胞瘤</a:t>
            </a:r>
            <a:endParaRPr kumimoji="1" lang="en-CN" sz="4000" b="1" dirty="0">
              <a:solidFill>
                <a:srgbClr val="003B7E"/>
              </a:solidFill>
              <a:latin typeface="Avenir Book" panose="02000503020000020003" pitchFamily="2" charset="0"/>
            </a:endParaRPr>
          </a:p>
        </p:txBody>
      </p:sp>
      <p:sp>
        <p:nvSpPr>
          <p:cNvPr id="4" name="Rectangle 3">
            <a:extLst>
              <a:ext uri="{FF2B5EF4-FFF2-40B4-BE49-F238E27FC236}">
                <a16:creationId xmlns:a16="http://schemas.microsoft.com/office/drawing/2014/main" id="{A8628ACB-C883-F645-921A-37EB448DA1EF}"/>
              </a:ext>
            </a:extLst>
          </p:cNvPr>
          <p:cNvSpPr/>
          <p:nvPr/>
        </p:nvSpPr>
        <p:spPr>
          <a:xfrm>
            <a:off x="-1" y="927975"/>
            <a:ext cx="5361709" cy="75815"/>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TextBox 5">
            <a:extLst>
              <a:ext uri="{FF2B5EF4-FFF2-40B4-BE49-F238E27FC236}">
                <a16:creationId xmlns:a16="http://schemas.microsoft.com/office/drawing/2014/main" id="{FADD28E6-05C0-43E8-B507-06657E338571}"/>
              </a:ext>
            </a:extLst>
          </p:cNvPr>
          <p:cNvSpPr txBox="1"/>
          <p:nvPr/>
        </p:nvSpPr>
        <p:spPr>
          <a:xfrm>
            <a:off x="553419" y="2616374"/>
            <a:ext cx="5054546"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胶质母细胞瘤是致死率极高的脑瘤</a:t>
            </a:r>
            <a:endParaRPr lang="en-US" dirty="0"/>
          </a:p>
          <a:p>
            <a:pPr marL="285750" indent="-285750">
              <a:buFont typeface="Arial" panose="020B0604020202020204" pitchFamily="34" charset="0"/>
              <a:buChar char="•"/>
            </a:pPr>
            <a:r>
              <a:rPr lang="zh-CN" altLang="en-US" sz="1800" b="0" i="0" u="none" strike="noStrike" baseline="0" dirty="0"/>
              <a:t>空间时间高度异质性，多病灶，多亚型</a:t>
            </a:r>
            <a:endParaRPr lang="en-US" altLang="zh-CN" sz="1800" b="0" i="0" u="none" strike="noStrike" baseline="0" dirty="0"/>
          </a:p>
          <a:p>
            <a:pPr marL="285750" indent="-285750">
              <a:buFont typeface="Arial" panose="020B0604020202020204" pitchFamily="34" charset="0"/>
              <a:buChar char="•"/>
            </a:pPr>
            <a:r>
              <a:rPr lang="zh-CN" altLang="en-US" sz="1800" b="0" i="0" u="none" strike="noStrike" baseline="0" dirty="0"/>
              <a:t>对一般疗法反应很差</a:t>
            </a:r>
            <a:endParaRPr lang="en-US" altLang="zh-CN" dirty="0"/>
          </a:p>
          <a:p>
            <a:pPr marL="285750" indent="-285750">
              <a:buFont typeface="Arial" panose="020B0604020202020204" pitchFamily="34" charset="0"/>
              <a:buChar char="•"/>
            </a:pPr>
            <a:r>
              <a:rPr lang="zh-CN" altLang="en-US" dirty="0"/>
              <a:t>需要个性化治疗，个性化治疗基于亚型分类指导</a:t>
            </a:r>
            <a:endParaRPr lang="en-US" altLang="zh-CN" dirty="0"/>
          </a:p>
          <a:p>
            <a:pPr marL="285750" indent="-285750">
              <a:buFont typeface="Arial" panose="020B0604020202020204" pitchFamily="34" charset="0"/>
              <a:buChar char="•"/>
            </a:pPr>
            <a:r>
              <a:rPr lang="zh-CN" altLang="en-US" dirty="0"/>
              <a:t>其中基于</a:t>
            </a:r>
            <a:r>
              <a:rPr lang="en-US" altLang="zh-CN" dirty="0"/>
              <a:t>DNA</a:t>
            </a:r>
            <a:r>
              <a:rPr lang="zh-CN" altLang="en-US" dirty="0"/>
              <a:t>转录亚型分类方法最具有前瞻性</a:t>
            </a:r>
            <a:endParaRPr lang="en-US" dirty="0"/>
          </a:p>
          <a:p>
            <a:r>
              <a:rPr lang="en-US" dirty="0"/>
              <a:t> </a:t>
            </a:r>
          </a:p>
        </p:txBody>
      </p:sp>
      <p:pic>
        <p:nvPicPr>
          <p:cNvPr id="13" name="Picture 12">
            <a:extLst>
              <a:ext uri="{FF2B5EF4-FFF2-40B4-BE49-F238E27FC236}">
                <a16:creationId xmlns:a16="http://schemas.microsoft.com/office/drawing/2014/main" id="{690977EC-F992-411A-B2BA-F223FF9B6B9D}"/>
              </a:ext>
            </a:extLst>
          </p:cNvPr>
          <p:cNvPicPr>
            <a:picLocks noChangeAspect="1"/>
          </p:cNvPicPr>
          <p:nvPr/>
        </p:nvPicPr>
        <p:blipFill rotWithShape="1">
          <a:blip r:embed="rId2"/>
          <a:srcRect l="5430"/>
          <a:stretch/>
        </p:blipFill>
        <p:spPr>
          <a:xfrm>
            <a:off x="5607965" y="927975"/>
            <a:ext cx="6584034" cy="5327463"/>
          </a:xfrm>
          <a:prstGeom prst="rect">
            <a:avLst/>
          </a:prstGeom>
        </p:spPr>
      </p:pic>
    </p:spTree>
    <p:extLst>
      <p:ext uri="{BB962C8B-B14F-4D97-AF65-F5344CB8AC3E}">
        <p14:creationId xmlns:p14="http://schemas.microsoft.com/office/powerpoint/2010/main" val="288858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F14-35DC-714D-8A1B-C345FEA5CD52}"/>
              </a:ext>
            </a:extLst>
          </p:cNvPr>
          <p:cNvSpPr>
            <a:spLocks noGrp="1"/>
          </p:cNvSpPr>
          <p:nvPr>
            <p:ph type="title"/>
          </p:nvPr>
        </p:nvSpPr>
        <p:spPr>
          <a:xfrm>
            <a:off x="170249" y="130672"/>
            <a:ext cx="8114769" cy="838096"/>
          </a:xfrm>
        </p:spPr>
        <p:txBody>
          <a:bodyPr>
            <a:normAutofit/>
          </a:bodyPr>
          <a:lstStyle/>
          <a:p>
            <a:r>
              <a:rPr kumimoji="1" lang="zh-CN" altLang="en-US" sz="4000" b="1" dirty="0">
                <a:solidFill>
                  <a:srgbClr val="003B7E"/>
                </a:solidFill>
                <a:latin typeface="Avenir Book" panose="02000503020000020003" pitchFamily="2" charset="0"/>
              </a:rPr>
              <a:t>放射基因组学</a:t>
            </a:r>
            <a:endParaRPr kumimoji="1" lang="en-CN" sz="4000" b="1" dirty="0">
              <a:solidFill>
                <a:srgbClr val="003B7E"/>
              </a:solidFill>
              <a:latin typeface="Avenir Book" panose="02000503020000020003" pitchFamily="2" charset="0"/>
            </a:endParaRPr>
          </a:p>
        </p:txBody>
      </p:sp>
      <p:sp>
        <p:nvSpPr>
          <p:cNvPr id="4" name="Rectangle 3">
            <a:extLst>
              <a:ext uri="{FF2B5EF4-FFF2-40B4-BE49-F238E27FC236}">
                <a16:creationId xmlns:a16="http://schemas.microsoft.com/office/drawing/2014/main" id="{A8628ACB-C883-F645-921A-37EB448DA1EF}"/>
              </a:ext>
            </a:extLst>
          </p:cNvPr>
          <p:cNvSpPr/>
          <p:nvPr/>
        </p:nvSpPr>
        <p:spPr>
          <a:xfrm flipV="1">
            <a:off x="0" y="852158"/>
            <a:ext cx="6913418" cy="758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Picture 5">
            <a:extLst>
              <a:ext uri="{FF2B5EF4-FFF2-40B4-BE49-F238E27FC236}">
                <a16:creationId xmlns:a16="http://schemas.microsoft.com/office/drawing/2014/main" id="{BE987A09-9F7B-4D12-B492-0F260D3C6ABF}"/>
              </a:ext>
            </a:extLst>
          </p:cNvPr>
          <p:cNvPicPr>
            <a:picLocks noChangeAspect="1"/>
          </p:cNvPicPr>
          <p:nvPr/>
        </p:nvPicPr>
        <p:blipFill>
          <a:blip r:embed="rId2"/>
          <a:stretch>
            <a:fillRect/>
          </a:stretch>
        </p:blipFill>
        <p:spPr>
          <a:xfrm>
            <a:off x="5020235" y="1550597"/>
            <a:ext cx="7171764" cy="3756805"/>
          </a:xfrm>
          <a:prstGeom prst="rect">
            <a:avLst/>
          </a:prstGeom>
        </p:spPr>
      </p:pic>
      <p:sp>
        <p:nvSpPr>
          <p:cNvPr id="12" name="TextBox 11">
            <a:extLst>
              <a:ext uri="{FF2B5EF4-FFF2-40B4-BE49-F238E27FC236}">
                <a16:creationId xmlns:a16="http://schemas.microsoft.com/office/drawing/2014/main" id="{C77386F6-70FC-44F2-A8F6-9957CE4B7D48}"/>
              </a:ext>
            </a:extLst>
          </p:cNvPr>
          <p:cNvSpPr txBox="1"/>
          <p:nvPr/>
        </p:nvSpPr>
        <p:spPr>
          <a:xfrm>
            <a:off x="170249" y="1742030"/>
            <a:ext cx="4849986" cy="3373937"/>
          </a:xfrm>
          <a:prstGeom prst="rect">
            <a:avLst/>
          </a:prstGeom>
          <a:noFill/>
        </p:spPr>
        <p:txBody>
          <a:bodyPr wrap="square">
            <a:spAutoFit/>
          </a:bodyPr>
          <a:lstStyle/>
          <a:p>
            <a:pPr marL="342900" indent="-342900">
              <a:lnSpc>
                <a:spcPct val="150000"/>
              </a:lnSpc>
              <a:buAutoNum type="arabicPeriod"/>
            </a:pPr>
            <a:r>
              <a:rPr lang="zh-CN" altLang="en-US" b="0" i="0" dirty="0">
                <a:effectLst/>
              </a:rPr>
              <a:t>图像获取</a:t>
            </a:r>
            <a:endParaRPr lang="en-US" b="0" i="0" dirty="0">
              <a:effectLst/>
            </a:endParaRPr>
          </a:p>
          <a:p>
            <a:pPr marL="342900" indent="-342900">
              <a:lnSpc>
                <a:spcPct val="150000"/>
              </a:lnSpc>
              <a:buAutoNum type="arabicPeriod"/>
            </a:pPr>
            <a:r>
              <a:rPr lang="zh-CN" altLang="en-US" b="0" i="0" dirty="0">
                <a:effectLst/>
              </a:rPr>
              <a:t>图像处理，包括降噪</a:t>
            </a:r>
            <a:r>
              <a:rPr lang="en-US" altLang="zh-CN" b="0" i="0" dirty="0">
                <a:effectLst/>
              </a:rPr>
              <a:t>/</a:t>
            </a:r>
            <a:r>
              <a:rPr lang="zh-CN" altLang="en-US" b="0" i="0" dirty="0">
                <a:effectLst/>
              </a:rPr>
              <a:t>伪影减少、强度和</a:t>
            </a:r>
            <a:r>
              <a:rPr lang="en-US" altLang="zh-CN" b="0" i="0" dirty="0">
                <a:effectLst/>
              </a:rPr>
              <a:t>/</a:t>
            </a:r>
            <a:r>
              <a:rPr lang="zh-CN" altLang="en-US" b="0" i="0" dirty="0">
                <a:effectLst/>
              </a:rPr>
              <a:t>或方向标准化、多参数 </a:t>
            </a:r>
            <a:r>
              <a:rPr lang="en-US" altLang="zh-CN" b="0" i="0" dirty="0">
                <a:effectLst/>
              </a:rPr>
              <a:t>MRI </a:t>
            </a:r>
            <a:r>
              <a:rPr lang="zh-CN" altLang="en-US" b="0" i="0" dirty="0">
                <a:effectLst/>
              </a:rPr>
              <a:t>扫描的配准</a:t>
            </a:r>
            <a:endParaRPr lang="en-US" altLang="zh-CN" b="0" i="0" dirty="0">
              <a:effectLst/>
            </a:endParaRPr>
          </a:p>
          <a:p>
            <a:pPr marL="342900" indent="-342900">
              <a:lnSpc>
                <a:spcPct val="150000"/>
              </a:lnSpc>
              <a:buAutoNum type="arabicPeriod"/>
            </a:pPr>
            <a:r>
              <a:rPr lang="zh-CN" altLang="en-US" b="1" i="0" dirty="0">
                <a:solidFill>
                  <a:srgbClr val="FF6501"/>
                </a:solidFill>
                <a:effectLst/>
              </a:rPr>
              <a:t>获取</a:t>
            </a:r>
            <a:r>
              <a:rPr lang="en-US" altLang="zh-CN" b="1" i="0" dirty="0">
                <a:solidFill>
                  <a:srgbClr val="FF6501"/>
                </a:solidFill>
                <a:effectLst/>
              </a:rPr>
              <a:t>ROI </a:t>
            </a:r>
            <a:r>
              <a:rPr lang="zh-CN" altLang="en-US" b="0" i="0" dirty="0">
                <a:effectLst/>
              </a:rPr>
              <a:t>使用手动标注或者</a:t>
            </a:r>
            <a:r>
              <a:rPr lang="zh-CN" altLang="en-US" b="0" i="0" dirty="0">
                <a:solidFill>
                  <a:srgbClr val="FF6501"/>
                </a:solidFill>
                <a:effectLst/>
              </a:rPr>
              <a:t>自动分割</a:t>
            </a:r>
            <a:endParaRPr lang="en-US" dirty="0">
              <a:solidFill>
                <a:srgbClr val="FF6501"/>
              </a:solidFill>
            </a:endParaRPr>
          </a:p>
          <a:p>
            <a:pPr marL="342900" indent="-342900">
              <a:lnSpc>
                <a:spcPct val="150000"/>
              </a:lnSpc>
              <a:buAutoNum type="arabicPeriod"/>
            </a:pPr>
            <a:r>
              <a:rPr lang="zh-CN" altLang="en-US" b="1" dirty="0">
                <a:solidFill>
                  <a:srgbClr val="FF6501"/>
                </a:solidFill>
              </a:rPr>
              <a:t>特征提取 </a:t>
            </a:r>
            <a:r>
              <a:rPr lang="zh-CN" altLang="en-US" b="0" i="0" dirty="0">
                <a:effectLst/>
              </a:rPr>
              <a:t>基于人工定义传统放射组学）或深度学习方法</a:t>
            </a:r>
            <a:endParaRPr lang="en-US" altLang="zh-CN" b="0" i="0" dirty="0">
              <a:effectLst/>
            </a:endParaRPr>
          </a:p>
          <a:p>
            <a:pPr marL="342900" indent="-342900">
              <a:lnSpc>
                <a:spcPct val="150000"/>
              </a:lnSpc>
              <a:buAutoNum type="arabicPeriod"/>
            </a:pPr>
            <a:r>
              <a:rPr lang="zh-CN" altLang="en-US" b="1" dirty="0">
                <a:solidFill>
                  <a:srgbClr val="FF6501"/>
                </a:solidFill>
              </a:rPr>
              <a:t>数据分析</a:t>
            </a:r>
            <a:r>
              <a:rPr lang="en-US" b="0" i="0" dirty="0">
                <a:effectLst/>
              </a:rPr>
              <a:t>, </a:t>
            </a:r>
            <a:r>
              <a:rPr lang="zh-CN" altLang="en-US" b="0" i="0" dirty="0">
                <a:effectLst/>
              </a:rPr>
              <a:t>涉及用于特征选择、分类和交叉验证的机器</a:t>
            </a:r>
            <a:r>
              <a:rPr lang="en-US" altLang="zh-CN" b="0" i="0" dirty="0">
                <a:effectLst/>
              </a:rPr>
              <a:t>/</a:t>
            </a:r>
            <a:r>
              <a:rPr lang="zh-CN" altLang="en-US" b="0" i="0" dirty="0">
                <a:effectLst/>
              </a:rPr>
              <a:t>深度学习方法</a:t>
            </a:r>
            <a:endParaRPr lang="en-US" dirty="0"/>
          </a:p>
        </p:txBody>
      </p:sp>
    </p:spTree>
    <p:extLst>
      <p:ext uri="{BB962C8B-B14F-4D97-AF65-F5344CB8AC3E}">
        <p14:creationId xmlns:p14="http://schemas.microsoft.com/office/powerpoint/2010/main" val="238537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数据集</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296640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9757AC-1B2B-7B4C-95F4-64C4DBE0E1DE}"/>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Title 1">
            <a:extLst>
              <a:ext uri="{FF2B5EF4-FFF2-40B4-BE49-F238E27FC236}">
                <a16:creationId xmlns:a16="http://schemas.microsoft.com/office/drawing/2014/main" id="{2934EBE8-946E-1249-8F1B-D7D9A136D31C}"/>
              </a:ext>
            </a:extLst>
          </p:cNvPr>
          <p:cNvSpPr>
            <a:spLocks noGrp="1"/>
          </p:cNvSpPr>
          <p:nvPr>
            <p:ph type="title"/>
          </p:nvPr>
        </p:nvSpPr>
        <p:spPr>
          <a:xfrm>
            <a:off x="170249" y="241510"/>
            <a:ext cx="11908648" cy="838096"/>
          </a:xfrm>
        </p:spPr>
        <p:txBody>
          <a:bodyPr>
            <a:normAutofit/>
          </a:bodyPr>
          <a:lstStyle/>
          <a:p>
            <a:r>
              <a:rPr kumimoji="1" lang="zh-CN" altLang="en-US" sz="3600" b="1" dirty="0">
                <a:solidFill>
                  <a:srgbClr val="003B7E"/>
                </a:solidFill>
                <a:latin typeface="Avenir Book" panose="02000503020000020003" pitchFamily="2" charset="0"/>
              </a:rPr>
              <a:t>数据集</a:t>
            </a:r>
            <a:endParaRPr kumimoji="1" lang="en-CN" sz="3600" b="1" dirty="0">
              <a:solidFill>
                <a:srgbClr val="003B7E"/>
              </a:solidFill>
              <a:latin typeface="Avenir Book" panose="02000503020000020003" pitchFamily="2" charset="0"/>
            </a:endParaRPr>
          </a:p>
        </p:txBody>
      </p:sp>
      <p:sp>
        <p:nvSpPr>
          <p:cNvPr id="22" name="Rectangle 21">
            <a:extLst>
              <a:ext uri="{FF2B5EF4-FFF2-40B4-BE49-F238E27FC236}">
                <a16:creationId xmlns:a16="http://schemas.microsoft.com/office/drawing/2014/main" id="{1E05C97B-0165-504A-9C55-6EB202AD38C1}"/>
              </a:ext>
            </a:extLst>
          </p:cNvPr>
          <p:cNvSpPr/>
          <p:nvPr/>
        </p:nvSpPr>
        <p:spPr>
          <a:xfrm flipV="1">
            <a:off x="-1" y="1019770"/>
            <a:ext cx="10848109" cy="73316"/>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TextBox 11">
            <a:extLst>
              <a:ext uri="{FF2B5EF4-FFF2-40B4-BE49-F238E27FC236}">
                <a16:creationId xmlns:a16="http://schemas.microsoft.com/office/drawing/2014/main" id="{164D4689-8F58-7D94-BE24-B56D1BAA046E}"/>
              </a:ext>
            </a:extLst>
          </p:cNvPr>
          <p:cNvSpPr txBox="1"/>
          <p:nvPr/>
        </p:nvSpPr>
        <p:spPr>
          <a:xfrm>
            <a:off x="7950200" y="2625338"/>
            <a:ext cx="3900097"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Ivy Gap</a:t>
            </a:r>
            <a:r>
              <a:rPr lang="zh-CN" altLang="en-US" dirty="0"/>
              <a:t>公开数据集</a:t>
            </a:r>
            <a:endParaRPr lang="en-US" altLang="zh-CN" dirty="0"/>
          </a:p>
          <a:p>
            <a:pPr marL="285750" indent="-285750">
              <a:buFont typeface="Arial" panose="020B0604020202020204" pitchFamily="34" charset="0"/>
              <a:buChar char="•"/>
            </a:pPr>
            <a:r>
              <a:rPr lang="zh-CN" altLang="en-US" dirty="0"/>
              <a:t>该数据收集包括脑肿瘤患者的 </a:t>
            </a:r>
            <a:r>
              <a:rPr lang="en-US" altLang="zh-CN" dirty="0"/>
              <a:t>MRI/CT </a:t>
            </a:r>
            <a:r>
              <a:rPr lang="zh-CN" altLang="en-US" dirty="0"/>
              <a:t>扫描数据</a:t>
            </a:r>
            <a:endParaRPr lang="en-US" altLang="zh-CN" dirty="0"/>
          </a:p>
          <a:p>
            <a:pPr marL="285750" indent="-285750">
              <a:buFont typeface="Arial" panose="020B0604020202020204" pitchFamily="34" charset="0"/>
              <a:buChar char="•"/>
            </a:pPr>
            <a:r>
              <a:rPr lang="en-US" dirty="0"/>
              <a:t>39</a:t>
            </a:r>
            <a:r>
              <a:rPr lang="zh-CN" altLang="en-US" dirty="0"/>
              <a:t>病人，其中</a:t>
            </a:r>
            <a:r>
              <a:rPr lang="en-US" altLang="zh-CN" dirty="0"/>
              <a:t>34</a:t>
            </a:r>
            <a:r>
              <a:rPr lang="zh-CN" altLang="en-US" dirty="0"/>
              <a:t>名有亚型标注</a:t>
            </a:r>
            <a:endParaRPr lang="en-US" dirty="0"/>
          </a:p>
          <a:p>
            <a:pPr marL="285750" indent="-285750">
              <a:buFont typeface="Arial" panose="020B0604020202020204" pitchFamily="34" charset="0"/>
              <a:buChar char="•"/>
            </a:pPr>
            <a:r>
              <a:rPr lang="en-US" altLang="zh-CN" dirty="0"/>
              <a:t>MRI</a:t>
            </a:r>
            <a:r>
              <a:rPr lang="zh-CN" altLang="en-US" dirty="0"/>
              <a:t>图像胶质母细胞瘤病灶手动标注，转换到 </a:t>
            </a:r>
            <a:r>
              <a:rPr lang="en-US" altLang="zh-CN" dirty="0"/>
              <a:t>MNI </a:t>
            </a:r>
            <a:r>
              <a:rPr lang="zh-CN" altLang="en-US" dirty="0"/>
              <a:t>空间</a:t>
            </a:r>
            <a:endParaRPr lang="en-US" altLang="zh-CN" dirty="0"/>
          </a:p>
          <a:p>
            <a:pPr marL="285750" indent="-285750">
              <a:buFont typeface="Arial" panose="020B0604020202020204" pitchFamily="34" charset="0"/>
              <a:buChar char="•"/>
            </a:pPr>
            <a:r>
              <a:rPr lang="zh-CN" altLang="en-US" dirty="0"/>
              <a:t>我们在 </a:t>
            </a:r>
            <a:r>
              <a:rPr lang="en-US" altLang="zh-CN" dirty="0"/>
              <a:t>Z </a:t>
            </a:r>
            <a:r>
              <a:rPr lang="zh-CN" altLang="en-US" dirty="0"/>
              <a:t>轴使用切片，从 </a:t>
            </a:r>
            <a:r>
              <a:rPr lang="en-US" altLang="zh-CN" dirty="0"/>
              <a:t>30 - 150 </a:t>
            </a:r>
            <a:r>
              <a:rPr lang="zh-CN" altLang="en-US" dirty="0"/>
              <a:t>切片以避免大脑边界</a:t>
            </a:r>
            <a:endParaRPr lang="en-US" dirty="0"/>
          </a:p>
        </p:txBody>
      </p:sp>
      <p:pic>
        <p:nvPicPr>
          <p:cNvPr id="15" name="Picture 14">
            <a:extLst>
              <a:ext uri="{FF2B5EF4-FFF2-40B4-BE49-F238E27FC236}">
                <a16:creationId xmlns:a16="http://schemas.microsoft.com/office/drawing/2014/main" id="{87922C8E-D8E6-F2C0-73A5-63F77464353F}"/>
              </a:ext>
            </a:extLst>
          </p:cNvPr>
          <p:cNvPicPr>
            <a:picLocks noChangeAspect="1"/>
          </p:cNvPicPr>
          <p:nvPr/>
        </p:nvPicPr>
        <p:blipFill>
          <a:blip r:embed="rId2"/>
          <a:stretch>
            <a:fillRect/>
          </a:stretch>
        </p:blipFill>
        <p:spPr>
          <a:xfrm>
            <a:off x="170249" y="1343533"/>
            <a:ext cx="7504063" cy="4871934"/>
          </a:xfrm>
          <a:prstGeom prst="rect">
            <a:avLst/>
          </a:prstGeom>
        </p:spPr>
      </p:pic>
    </p:spTree>
    <p:extLst>
      <p:ext uri="{BB962C8B-B14F-4D97-AF65-F5344CB8AC3E}">
        <p14:creationId xmlns:p14="http://schemas.microsoft.com/office/powerpoint/2010/main" val="2586394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17DF-7B22-284F-8DDD-09560931BC5C}"/>
              </a:ext>
            </a:extLst>
          </p:cNvPr>
          <p:cNvSpPr>
            <a:spLocks noGrp="1"/>
          </p:cNvSpPr>
          <p:nvPr>
            <p:ph type="ctrTitle"/>
          </p:nvPr>
        </p:nvSpPr>
        <p:spPr>
          <a:xfrm>
            <a:off x="0" y="1072845"/>
            <a:ext cx="12364871" cy="2387600"/>
          </a:xfrm>
        </p:spPr>
        <p:txBody>
          <a:bodyPr>
            <a:normAutofit/>
          </a:bodyPr>
          <a:lstStyle/>
          <a:p>
            <a:r>
              <a:rPr kumimoji="1" lang="zh-CN" altLang="en-US" b="1" dirty="0">
                <a:solidFill>
                  <a:srgbClr val="003B7E"/>
                </a:solidFill>
                <a:latin typeface="Avenir Book" panose="02000503020000020003" pitchFamily="2" charset="0"/>
              </a:rPr>
              <a:t>图像分割</a:t>
            </a:r>
            <a:endParaRPr kumimoji="1" lang="en-CN" b="1" dirty="0">
              <a:solidFill>
                <a:srgbClr val="003B7E"/>
              </a:solidFill>
              <a:latin typeface="Avenir Book" panose="02000503020000020003" pitchFamily="2" charset="0"/>
            </a:endParaRPr>
          </a:p>
        </p:txBody>
      </p:sp>
      <p:sp>
        <p:nvSpPr>
          <p:cNvPr id="5" name="Rectangle 4">
            <a:extLst>
              <a:ext uri="{FF2B5EF4-FFF2-40B4-BE49-F238E27FC236}">
                <a16:creationId xmlns:a16="http://schemas.microsoft.com/office/drawing/2014/main" id="{88C34DFE-8873-3E45-8FE3-686B1AAA140B}"/>
              </a:ext>
            </a:extLst>
          </p:cNvPr>
          <p:cNvSpPr/>
          <p:nvPr/>
        </p:nvSpPr>
        <p:spPr>
          <a:xfrm>
            <a:off x="623153" y="3460445"/>
            <a:ext cx="10682457" cy="186043"/>
          </a:xfrm>
          <a:prstGeom prst="rect">
            <a:avLst/>
          </a:prstGeom>
          <a:solidFill>
            <a:srgbClr val="FF6501"/>
          </a:solidFill>
          <a:ln>
            <a:solidFill>
              <a:srgbClr val="FF6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Rectangle 5">
            <a:extLst>
              <a:ext uri="{FF2B5EF4-FFF2-40B4-BE49-F238E27FC236}">
                <a16:creationId xmlns:a16="http://schemas.microsoft.com/office/drawing/2014/main" id="{827E9CA3-528E-4849-BA75-CA84402195ED}"/>
              </a:ext>
            </a:extLst>
          </p:cNvPr>
          <p:cNvSpPr/>
          <p:nvPr/>
        </p:nvSpPr>
        <p:spPr>
          <a:xfrm>
            <a:off x="0" y="6492875"/>
            <a:ext cx="12191999" cy="365125"/>
          </a:xfrm>
          <a:prstGeom prst="rect">
            <a:avLst/>
          </a:prstGeom>
          <a:solidFill>
            <a:srgbClr val="003B7E"/>
          </a:solidFill>
          <a:ln>
            <a:solidFill>
              <a:srgbClr val="003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14803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1499</TotalTime>
  <Words>1472</Words>
  <Application>Microsoft Office PowerPoint</Application>
  <PresentationFormat>Widescreen</PresentationFormat>
  <Paragraphs>127</Paragraphs>
  <Slides>32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Avenir Book</vt:lpstr>
      <vt:lpstr>CMR10</vt:lpstr>
      <vt:lpstr>TimesNewRomanPSMT</vt:lpstr>
      <vt:lpstr>仿宋</vt:lpstr>
      <vt:lpstr>Arial</vt:lpstr>
      <vt:lpstr>Calibri</vt:lpstr>
      <vt:lpstr>Calibri Light</vt:lpstr>
      <vt:lpstr>Office Theme</vt:lpstr>
      <vt:lpstr>Weekly</vt:lpstr>
      <vt:lpstr>Hey,🖐🏻</vt:lpstr>
      <vt:lpstr>基于深度学习的胶质母细胞瘤的放射基因组学分析</vt:lpstr>
      <vt:lpstr>背景</vt:lpstr>
      <vt:lpstr>胶质母细胞瘤</vt:lpstr>
      <vt:lpstr>放射基因组学</vt:lpstr>
      <vt:lpstr>数据集</vt:lpstr>
      <vt:lpstr>数据集</vt:lpstr>
      <vt:lpstr>图像分割</vt:lpstr>
      <vt:lpstr>胶质母细胞瘤常见分割算法</vt:lpstr>
      <vt:lpstr>网络架构 U-Net</vt:lpstr>
      <vt:lpstr>训练流程</vt:lpstr>
      <vt:lpstr>阈值 – ROC &amp; Threshold Tuning Curve</vt:lpstr>
      <vt:lpstr>评估参数</vt:lpstr>
      <vt:lpstr>分割评估 - loss</vt:lpstr>
      <vt:lpstr>分割评估</vt:lpstr>
      <vt:lpstr>分割评估 – 多通道叠加</vt:lpstr>
      <vt:lpstr>放射组学特征提取</vt:lpstr>
      <vt:lpstr>放射组学特征提取</vt:lpstr>
      <vt:lpstr>Subtype classification</vt:lpstr>
      <vt:lpstr>系统设计框架</vt:lpstr>
      <vt:lpstr>胶质母细胞瘤亚型分类结果</vt:lpstr>
      <vt:lpstr>胶质母细胞瘤亚型分类结果</vt:lpstr>
      <vt:lpstr>胶质母细胞瘤亚型分类结果</vt:lpstr>
      <vt:lpstr>GUI</vt:lpstr>
      <vt:lpstr>GUI</vt:lpstr>
      <vt:lpstr>互信息分析</vt:lpstr>
      <vt:lpstr>Mutual Information</vt:lpstr>
      <vt:lpstr>结论与展望</vt:lpstr>
      <vt:lpstr>结论与展望</vt:lpstr>
      <vt:lpstr>Singapore Story</vt:lpstr>
      <vt:lpstr>Singapore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50601</dc:creator>
  <cp:lastModifiedBy>Francis Sherlock</cp:lastModifiedBy>
  <cp:revision>53</cp:revision>
  <dcterms:created xsi:type="dcterms:W3CDTF">2021-09-14T08:34:15Z</dcterms:created>
  <dcterms:modified xsi:type="dcterms:W3CDTF">2022-06-22T08:14:16Z</dcterms:modified>
</cp:coreProperties>
</file>